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5" r:id="rId3"/>
    <p:sldId id="276" r:id="rId4"/>
    <p:sldId id="289" r:id="rId5"/>
    <p:sldId id="290" r:id="rId6"/>
    <p:sldId id="291" r:id="rId7"/>
    <p:sldId id="292" r:id="rId8"/>
    <p:sldId id="288" r:id="rId9"/>
    <p:sldId id="287" r:id="rId10"/>
    <p:sldId id="266" r:id="rId11"/>
    <p:sldId id="260" r:id="rId12"/>
    <p:sldId id="284" r:id="rId13"/>
    <p:sldId id="285" r:id="rId14"/>
    <p:sldId id="286" r:id="rId15"/>
    <p:sldId id="267" r:id="rId16"/>
    <p:sldId id="268" r:id="rId17"/>
    <p:sldId id="269" r:id="rId18"/>
    <p:sldId id="270" r:id="rId19"/>
    <p:sldId id="271" r:id="rId20"/>
    <p:sldId id="272" r:id="rId21"/>
    <p:sldId id="273" r:id="rId22"/>
  </p:sldIdLst>
  <p:sldSz cx="18288000" cy="10287000"/>
  <p:notesSz cx="6858000" cy="9144000"/>
  <p:embeddedFontLst>
    <p:embeddedFont>
      <p:font typeface="Libre Baskerville" panose="02000000000000000000" pitchFamily="2" charset="0"/>
      <p:regular r:id="rId24"/>
      <p:bold r:id="rId25"/>
      <p:italic r:id="rId26"/>
    </p:embeddedFont>
    <p:embeddedFont>
      <p:font typeface="Public Sans" pitchFamily="2" charset="77"/>
      <p:regular r:id="rId27"/>
    </p:embeddedFont>
    <p:embeddedFont>
      <p:font typeface="Public Sans Bold"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2" autoAdjust="0"/>
    <p:restoredTop sz="94626" autoAdjust="0"/>
  </p:normalViewPr>
  <p:slideViewPr>
    <p:cSldViewPr>
      <p:cViewPr varScale="1">
        <p:scale>
          <a:sx n="74" d="100"/>
          <a:sy n="74" d="100"/>
        </p:scale>
        <p:origin x="224"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E44DA-4143-FE42-AA0C-A8FE7D94754A}" type="datetimeFigureOut">
              <a:rPr lang="en-TW" smtClean="0"/>
              <a:t>2024/12/18</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83C4D-AEE7-CC46-8726-F1DF08599A08}" type="slidenum">
              <a:rPr lang="en-TW" smtClean="0"/>
              <a:t>‹#›</a:t>
            </a:fld>
            <a:endParaRPr lang="en-TW"/>
          </a:p>
        </p:txBody>
      </p:sp>
    </p:spTree>
    <p:extLst>
      <p:ext uri="{BB962C8B-B14F-4D97-AF65-F5344CB8AC3E}">
        <p14:creationId xmlns:p14="http://schemas.microsoft.com/office/powerpoint/2010/main" val="76639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svg"/><Relationship Id="rId21" Type="http://schemas.openxmlformats.org/officeDocument/2006/relationships/image" Target="../media/image34.sv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svg"/><Relationship Id="rId50" Type="http://schemas.openxmlformats.org/officeDocument/2006/relationships/image" Target="../media/image63.png"/><Relationship Id="rId55" Type="http://schemas.openxmlformats.org/officeDocument/2006/relationships/image" Target="../media/image68.svg"/><Relationship Id="rId7" Type="http://schemas.openxmlformats.org/officeDocument/2006/relationships/image" Target="../media/image20.svg"/><Relationship Id="rId2" Type="http://schemas.openxmlformats.org/officeDocument/2006/relationships/image" Target="../media/image15.png"/><Relationship Id="rId16" Type="http://schemas.openxmlformats.org/officeDocument/2006/relationships/image" Target="../media/image29.png"/><Relationship Id="rId29" Type="http://schemas.openxmlformats.org/officeDocument/2006/relationships/image" Target="../media/image42.svg"/><Relationship Id="rId11" Type="http://schemas.openxmlformats.org/officeDocument/2006/relationships/image" Target="../media/image24.sv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svg"/><Relationship Id="rId40" Type="http://schemas.openxmlformats.org/officeDocument/2006/relationships/image" Target="../media/image53.png"/><Relationship Id="rId45" Type="http://schemas.openxmlformats.org/officeDocument/2006/relationships/image" Target="../media/image58.svg"/><Relationship Id="rId53" Type="http://schemas.openxmlformats.org/officeDocument/2006/relationships/image" Target="../media/image66.svg"/><Relationship Id="rId58" Type="http://schemas.openxmlformats.org/officeDocument/2006/relationships/image" Target="../media/image71.png"/><Relationship Id="rId5" Type="http://schemas.openxmlformats.org/officeDocument/2006/relationships/image" Target="../media/image18.svg"/><Relationship Id="rId61" Type="http://schemas.openxmlformats.org/officeDocument/2006/relationships/image" Target="../media/image74.svg"/><Relationship Id="rId19" Type="http://schemas.openxmlformats.org/officeDocument/2006/relationships/image" Target="../media/image3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svg"/><Relationship Id="rId30" Type="http://schemas.openxmlformats.org/officeDocument/2006/relationships/image" Target="../media/image43.png"/><Relationship Id="rId35" Type="http://schemas.openxmlformats.org/officeDocument/2006/relationships/image" Target="../media/image48.svg"/><Relationship Id="rId43" Type="http://schemas.openxmlformats.org/officeDocument/2006/relationships/image" Target="../media/image56.svg"/><Relationship Id="rId48" Type="http://schemas.openxmlformats.org/officeDocument/2006/relationships/image" Target="../media/image61.png"/><Relationship Id="rId56" Type="http://schemas.openxmlformats.org/officeDocument/2006/relationships/image" Target="../media/image69.png"/><Relationship Id="rId8" Type="http://schemas.openxmlformats.org/officeDocument/2006/relationships/image" Target="../media/image21.png"/><Relationship Id="rId51" Type="http://schemas.openxmlformats.org/officeDocument/2006/relationships/image" Target="../media/image64.svg"/><Relationship Id="rId3" Type="http://schemas.openxmlformats.org/officeDocument/2006/relationships/image" Target="../media/image16.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svg"/><Relationship Id="rId33" Type="http://schemas.openxmlformats.org/officeDocument/2006/relationships/image" Target="../media/image46.svg"/><Relationship Id="rId38" Type="http://schemas.openxmlformats.org/officeDocument/2006/relationships/image" Target="../media/image51.png"/><Relationship Id="rId46" Type="http://schemas.openxmlformats.org/officeDocument/2006/relationships/image" Target="../media/image59.png"/><Relationship Id="rId59" Type="http://schemas.openxmlformats.org/officeDocument/2006/relationships/image" Target="../media/image72.svg"/><Relationship Id="rId20" Type="http://schemas.openxmlformats.org/officeDocument/2006/relationships/image" Target="../media/image33.png"/><Relationship Id="rId41" Type="http://schemas.openxmlformats.org/officeDocument/2006/relationships/image" Target="../media/image54.svg"/><Relationship Id="rId54"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19.pn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svg"/><Relationship Id="rId57" Type="http://schemas.openxmlformats.org/officeDocument/2006/relationships/image" Target="../media/image70.svg"/><Relationship Id="rId10" Type="http://schemas.openxmlformats.org/officeDocument/2006/relationships/image" Target="../media/image23.png"/><Relationship Id="rId31" Type="http://schemas.openxmlformats.org/officeDocument/2006/relationships/image" Target="../media/image44.sv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4" Type="http://schemas.openxmlformats.org/officeDocument/2006/relationships/image" Target="../media/image17.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573" t="-105158" b="-90972"/>
            </a:stretch>
          </a:blipFill>
        </p:spPr>
        <p:txBody>
          <a:bodyPr/>
          <a:lstStyle/>
          <a:p>
            <a:endParaRPr lang="en-TW"/>
          </a:p>
        </p:txBody>
      </p:sp>
      <p:grpSp>
        <p:nvGrpSpPr>
          <p:cNvPr id="3" name="Group 3"/>
          <p:cNvGrpSpPr/>
          <p:nvPr/>
        </p:nvGrpSpPr>
        <p:grpSpPr>
          <a:xfrm>
            <a:off x="17010927" y="4743371"/>
            <a:ext cx="1277073" cy="800257"/>
            <a:chOff x="0" y="0"/>
            <a:chExt cx="1702765" cy="1067010"/>
          </a:xfrm>
        </p:grpSpPr>
        <p:sp>
          <p:nvSpPr>
            <p:cNvPr id="4" name="AutoShape 4"/>
            <p:cNvSpPr/>
            <p:nvPr/>
          </p:nvSpPr>
          <p:spPr>
            <a:xfrm>
              <a:off x="0" y="0"/>
              <a:ext cx="1702765" cy="1067010"/>
            </a:xfrm>
            <a:prstGeom prst="rect">
              <a:avLst/>
            </a:prstGeom>
            <a:solidFill>
              <a:srgbClr val="A19C95"/>
            </a:solidFill>
          </p:spPr>
          <p:txBody>
            <a:bodyPr/>
            <a:lstStyle/>
            <a:p>
              <a:endParaRPr lang="en-TW"/>
            </a:p>
          </p:txBody>
        </p:sp>
        <p:sp>
          <p:nvSpPr>
            <p:cNvPr id="5" name="Freeform 5"/>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sp>
        <p:nvSpPr>
          <p:cNvPr id="6" name="Freeform 6"/>
          <p:cNvSpPr/>
          <p:nvPr/>
        </p:nvSpPr>
        <p:spPr>
          <a:xfrm>
            <a:off x="0" y="0"/>
            <a:ext cx="20574000" cy="10287000"/>
          </a:xfrm>
          <a:custGeom>
            <a:avLst/>
            <a:gdLst/>
            <a:ahLst/>
            <a:cxnLst/>
            <a:rect l="l" t="t" r="r" b="b"/>
            <a:pathLst>
              <a:path w="20574000" h="10287000">
                <a:moveTo>
                  <a:pt x="0" y="0"/>
                </a:moveTo>
                <a:lnTo>
                  <a:pt x="20574000" y="0"/>
                </a:lnTo>
                <a:lnTo>
                  <a:pt x="20574000" y="10287000"/>
                </a:lnTo>
                <a:lnTo>
                  <a:pt x="0" y="10287000"/>
                </a:lnTo>
                <a:lnTo>
                  <a:pt x="0" y="0"/>
                </a:lnTo>
                <a:close/>
              </a:path>
            </a:pathLst>
          </a:custGeom>
          <a:blipFill>
            <a:blip r:embed="rId5">
              <a:alphaModFix amt="89000"/>
            </a:blip>
            <a:stretch>
              <a:fillRect/>
            </a:stretch>
          </a:blipFill>
        </p:spPr>
        <p:txBody>
          <a:bodyPr/>
          <a:lstStyle/>
          <a:p>
            <a:endParaRPr lang="en-TW"/>
          </a:p>
        </p:txBody>
      </p:sp>
      <p:grpSp>
        <p:nvGrpSpPr>
          <p:cNvPr id="7" name="Group 7"/>
          <p:cNvGrpSpPr/>
          <p:nvPr/>
        </p:nvGrpSpPr>
        <p:grpSpPr>
          <a:xfrm>
            <a:off x="1028700" y="1028012"/>
            <a:ext cx="666538" cy="667915"/>
            <a:chOff x="0" y="0"/>
            <a:chExt cx="888718" cy="890554"/>
          </a:xfrm>
        </p:grpSpPr>
        <p:grpSp>
          <p:nvGrpSpPr>
            <p:cNvPr id="8" name="Group 8"/>
            <p:cNvGrpSpPr/>
            <p:nvPr/>
          </p:nvGrpSpPr>
          <p:grpSpPr>
            <a:xfrm>
              <a:off x="0" y="0"/>
              <a:ext cx="888718" cy="890554"/>
              <a:chOff x="0" y="0"/>
              <a:chExt cx="6350000" cy="6363118"/>
            </a:xfrm>
          </p:grpSpPr>
          <p:sp>
            <p:nvSpPr>
              <p:cNvPr id="9" name="Freeform 9"/>
              <p:cNvSpPr/>
              <p:nvPr/>
            </p:nvSpPr>
            <p:spPr>
              <a:xfrm>
                <a:off x="0" y="0"/>
                <a:ext cx="6350000" cy="6363118"/>
              </a:xfrm>
              <a:custGeom>
                <a:avLst/>
                <a:gdLst/>
                <a:ahLst/>
                <a:cxnLst/>
                <a:rect l="l" t="t" r="r" b="b"/>
                <a:pathLst>
                  <a:path w="6350000" h="6363118">
                    <a:moveTo>
                      <a:pt x="3175000" y="0"/>
                    </a:moveTo>
                    <a:cubicBezTo>
                      <a:pt x="1421496" y="0"/>
                      <a:pt x="0" y="1424433"/>
                      <a:pt x="0" y="3181559"/>
                    </a:cubicBezTo>
                    <a:cubicBezTo>
                      <a:pt x="0" y="4938686"/>
                      <a:pt x="1421496" y="6363118"/>
                      <a:pt x="3175000" y="6363118"/>
                    </a:cubicBezTo>
                    <a:cubicBezTo>
                      <a:pt x="4928504" y="6363118"/>
                      <a:pt x="6350000" y="4938686"/>
                      <a:pt x="6350000" y="3181559"/>
                    </a:cubicBezTo>
                    <a:cubicBezTo>
                      <a:pt x="6350000" y="1424433"/>
                      <a:pt x="4928504" y="0"/>
                      <a:pt x="3175000" y="0"/>
                    </a:cubicBezTo>
                    <a:close/>
                  </a:path>
                </a:pathLst>
              </a:custGeom>
              <a:solidFill>
                <a:srgbClr val="A19C95"/>
              </a:solidFill>
            </p:spPr>
            <p:txBody>
              <a:bodyPr/>
              <a:lstStyle/>
              <a:p>
                <a:endParaRPr lang="en-TW"/>
              </a:p>
            </p:txBody>
          </p:sp>
        </p:grpSp>
        <p:sp>
          <p:nvSpPr>
            <p:cNvPr id="10" name="TextBox 10"/>
            <p:cNvSpPr txBox="1"/>
            <p:nvPr/>
          </p:nvSpPr>
          <p:spPr>
            <a:xfrm>
              <a:off x="149976" y="244812"/>
              <a:ext cx="581866" cy="391405"/>
            </a:xfrm>
            <a:prstGeom prst="rect">
              <a:avLst/>
            </a:prstGeom>
          </p:spPr>
          <p:txBody>
            <a:bodyPr lIns="0" tIns="0" rIns="0" bIns="0" rtlCol="0" anchor="t">
              <a:spAutoFit/>
            </a:bodyPr>
            <a:lstStyle/>
            <a:p>
              <a:pPr algn="ctr">
                <a:lnSpc>
                  <a:spcPts val="2255"/>
                </a:lnSpc>
              </a:pPr>
              <a:r>
                <a:rPr lang="en-US" sz="1879" b="1" spc="-37">
                  <a:solidFill>
                    <a:srgbClr val="FFFFFF"/>
                  </a:solidFill>
                  <a:latin typeface="Public Sans Bold"/>
                  <a:ea typeface="Public Sans Bold"/>
                  <a:cs typeface="Public Sans Bold"/>
                  <a:sym typeface="Public Sans Bold"/>
                </a:rPr>
                <a:t>V</a:t>
              </a:r>
            </a:p>
          </p:txBody>
        </p:sp>
      </p:grpSp>
      <p:grpSp>
        <p:nvGrpSpPr>
          <p:cNvPr id="11" name="Group 11"/>
          <p:cNvGrpSpPr/>
          <p:nvPr/>
        </p:nvGrpSpPr>
        <p:grpSpPr>
          <a:xfrm>
            <a:off x="1695238" y="2930515"/>
            <a:ext cx="11959530" cy="5226226"/>
            <a:chOff x="0" y="0"/>
            <a:chExt cx="15946039" cy="6968302"/>
          </a:xfrm>
        </p:grpSpPr>
        <p:sp>
          <p:nvSpPr>
            <p:cNvPr id="12" name="TextBox 12"/>
            <p:cNvSpPr txBox="1"/>
            <p:nvPr/>
          </p:nvSpPr>
          <p:spPr>
            <a:xfrm>
              <a:off x="0" y="-9525"/>
              <a:ext cx="15946039" cy="5495780"/>
            </a:xfrm>
            <a:prstGeom prst="rect">
              <a:avLst/>
            </a:prstGeom>
          </p:spPr>
          <p:txBody>
            <a:bodyPr lIns="0" tIns="0" rIns="0" bIns="0" rtlCol="0" anchor="t">
              <a:spAutoFit/>
            </a:bodyPr>
            <a:lstStyle/>
            <a:p>
              <a:pPr algn="l">
                <a:lnSpc>
                  <a:spcPts val="16200"/>
                </a:lnSpc>
              </a:pPr>
              <a:r>
                <a:rPr lang="en-US" sz="13500" spc="-270" dirty="0">
                  <a:solidFill>
                    <a:srgbClr val="FFFFFF"/>
                  </a:solidFill>
                  <a:latin typeface="Libre Baskerville"/>
                  <a:ea typeface="Libre Baskerville"/>
                  <a:cs typeface="Libre Baskerville"/>
                  <a:sym typeface="Libre Baskerville"/>
                </a:rPr>
                <a:t>My Weekly</a:t>
              </a:r>
            </a:p>
            <a:p>
              <a:pPr algn="l">
                <a:lnSpc>
                  <a:spcPts val="16200"/>
                </a:lnSpc>
              </a:pPr>
              <a:r>
                <a:rPr lang="en-US" sz="13500" spc="-270" dirty="0">
                  <a:solidFill>
                    <a:srgbClr val="A19C95"/>
                  </a:solidFill>
                  <a:latin typeface="Libre Baskerville"/>
                  <a:ea typeface="Libre Baskerville"/>
                  <a:cs typeface="Libre Baskerville"/>
                  <a:sym typeface="Libre Baskerville"/>
                </a:rPr>
                <a:t>Updates</a:t>
              </a:r>
            </a:p>
          </p:txBody>
        </p:sp>
        <p:sp>
          <p:nvSpPr>
            <p:cNvPr id="13" name="TextBox 13"/>
            <p:cNvSpPr txBox="1"/>
            <p:nvPr/>
          </p:nvSpPr>
          <p:spPr>
            <a:xfrm>
              <a:off x="0" y="6336017"/>
              <a:ext cx="15946039" cy="632284"/>
            </a:xfrm>
            <a:prstGeom prst="rect">
              <a:avLst/>
            </a:prstGeom>
          </p:spPr>
          <p:txBody>
            <a:bodyPr lIns="0" tIns="0" rIns="0" bIns="0" rtlCol="0" anchor="t">
              <a:spAutoFit/>
            </a:bodyPr>
            <a:lstStyle/>
            <a:p>
              <a:pPr algn="l">
                <a:lnSpc>
                  <a:spcPts val="3919"/>
                </a:lnSpc>
              </a:pPr>
              <a:r>
                <a:rPr lang="en-US" sz="2800">
                  <a:solidFill>
                    <a:srgbClr val="FFFFFF"/>
                  </a:solidFill>
                  <a:latin typeface="Public Sans"/>
                  <a:ea typeface="Public Sans"/>
                  <a:cs typeface="Public Sans"/>
                  <a:sym typeface="Public Sans"/>
                </a:rPr>
                <a:t>Song-Ze, Yu </a:t>
              </a:r>
            </a:p>
          </p:txBody>
        </p:sp>
      </p:grpSp>
      <p:sp>
        <p:nvSpPr>
          <p:cNvPr id="14" name="TextBox 14"/>
          <p:cNvSpPr txBox="1"/>
          <p:nvPr/>
        </p:nvSpPr>
        <p:spPr>
          <a:xfrm>
            <a:off x="14205740" y="1117494"/>
            <a:ext cx="3053560" cy="328231"/>
          </a:xfrm>
          <a:prstGeom prst="rect">
            <a:avLst/>
          </a:prstGeom>
        </p:spPr>
        <p:txBody>
          <a:bodyPr lIns="0" tIns="0" rIns="0" bIns="0" rtlCol="0" anchor="t">
            <a:spAutoFit/>
          </a:bodyPr>
          <a:lstStyle/>
          <a:p>
            <a:pPr algn="r">
              <a:lnSpc>
                <a:spcPts val="2800"/>
              </a:lnSpc>
            </a:pPr>
            <a:r>
              <a:rPr lang="en-US" sz="2000" b="1" spc="20" dirty="0">
                <a:solidFill>
                  <a:srgbClr val="FFFFFF"/>
                </a:solidFill>
                <a:latin typeface="Public Sans Bold"/>
                <a:ea typeface="Public Sans Bold"/>
                <a:cs typeface="Public Sans Bold"/>
                <a:sym typeface="Public Sans Bold"/>
              </a:rPr>
              <a:t>December 18,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51" b="-13370"/>
            </a:stretch>
          </a:blipFill>
        </p:spPr>
        <p:txBody>
          <a:bodyPr/>
          <a:lstStyle/>
          <a:p>
            <a:endParaRPr lang="en-TW"/>
          </a:p>
        </p:txBody>
      </p:sp>
      <p:grpSp>
        <p:nvGrpSpPr>
          <p:cNvPr id="3" name="Group 3"/>
          <p:cNvGrpSpPr/>
          <p:nvPr/>
        </p:nvGrpSpPr>
        <p:grpSpPr>
          <a:xfrm>
            <a:off x="8810731" y="1028013"/>
            <a:ext cx="666538" cy="667911"/>
            <a:chOff x="0" y="0"/>
            <a:chExt cx="888718" cy="890549"/>
          </a:xfrm>
        </p:grpSpPr>
        <p:grpSp>
          <p:nvGrpSpPr>
            <p:cNvPr id="4" name="Group 4"/>
            <p:cNvGrpSpPr/>
            <p:nvPr/>
          </p:nvGrpSpPr>
          <p:grpSpPr>
            <a:xfrm>
              <a:off x="0" y="0"/>
              <a:ext cx="888718" cy="890549"/>
              <a:chOff x="0" y="0"/>
              <a:chExt cx="6350000" cy="6363081"/>
            </a:xfrm>
          </p:grpSpPr>
          <p:sp>
            <p:nvSpPr>
              <p:cNvPr id="5" name="Freeform 5"/>
              <p:cNvSpPr/>
              <p:nvPr/>
            </p:nvSpPr>
            <p:spPr>
              <a:xfrm>
                <a:off x="0" y="0"/>
                <a:ext cx="6350000" cy="6363081"/>
              </a:xfrm>
              <a:custGeom>
                <a:avLst/>
                <a:gdLst/>
                <a:ahLst/>
                <a:cxnLst/>
                <a:rect l="l" t="t" r="r" b="b"/>
                <a:pathLst>
                  <a:path w="6350000" h="6363081">
                    <a:moveTo>
                      <a:pt x="3175000" y="0"/>
                    </a:moveTo>
                    <a:cubicBezTo>
                      <a:pt x="1421496" y="0"/>
                      <a:pt x="0" y="1424424"/>
                      <a:pt x="0" y="3181540"/>
                    </a:cubicBezTo>
                    <a:cubicBezTo>
                      <a:pt x="0" y="4938657"/>
                      <a:pt x="1421496" y="6363081"/>
                      <a:pt x="3175000" y="6363081"/>
                    </a:cubicBezTo>
                    <a:cubicBezTo>
                      <a:pt x="4928504" y="6363081"/>
                      <a:pt x="6350000" y="4938657"/>
                      <a:pt x="6350000" y="3181540"/>
                    </a:cubicBezTo>
                    <a:cubicBezTo>
                      <a:pt x="6350000" y="1424424"/>
                      <a:pt x="4928504" y="0"/>
                      <a:pt x="3175000" y="0"/>
                    </a:cubicBezTo>
                    <a:close/>
                  </a:path>
                </a:pathLst>
              </a:custGeom>
              <a:solidFill>
                <a:srgbClr val="A19C95"/>
              </a:solidFill>
            </p:spPr>
            <p:txBody>
              <a:bodyPr/>
              <a:lstStyle/>
              <a:p>
                <a:endParaRPr lang="en-TW"/>
              </a:p>
            </p:txBody>
          </p:sp>
        </p:grpSp>
        <p:sp>
          <p:nvSpPr>
            <p:cNvPr id="6" name="TextBox 6"/>
            <p:cNvSpPr txBox="1"/>
            <p:nvPr/>
          </p:nvSpPr>
          <p:spPr>
            <a:xfrm>
              <a:off x="149976" y="244812"/>
              <a:ext cx="581866" cy="391400"/>
            </a:xfrm>
            <a:prstGeom prst="rect">
              <a:avLst/>
            </a:prstGeom>
          </p:spPr>
          <p:txBody>
            <a:bodyPr lIns="0" tIns="0" rIns="0" bIns="0" rtlCol="0" anchor="t">
              <a:spAutoFit/>
            </a:bodyPr>
            <a:lstStyle/>
            <a:p>
              <a:pPr algn="ctr">
                <a:lnSpc>
                  <a:spcPts val="2255"/>
                </a:lnSpc>
              </a:pPr>
              <a:r>
                <a:rPr lang="en-US" sz="1879" b="1" spc="-37">
                  <a:solidFill>
                    <a:srgbClr val="FFFFFF"/>
                  </a:solidFill>
                  <a:latin typeface="Public Sans Bold"/>
                  <a:ea typeface="Public Sans Bold"/>
                  <a:cs typeface="Public Sans Bold"/>
                  <a:sym typeface="Public Sans Bold"/>
                </a:rPr>
                <a:t>V</a:t>
              </a:r>
            </a:p>
          </p:txBody>
        </p:sp>
      </p:grpSp>
      <p:grpSp>
        <p:nvGrpSpPr>
          <p:cNvPr id="7" name="Group 7"/>
          <p:cNvGrpSpPr/>
          <p:nvPr/>
        </p:nvGrpSpPr>
        <p:grpSpPr>
          <a:xfrm>
            <a:off x="3642114" y="4081802"/>
            <a:ext cx="11003773" cy="3818635"/>
            <a:chOff x="0" y="0"/>
            <a:chExt cx="14671697" cy="5091513"/>
          </a:xfrm>
        </p:grpSpPr>
        <p:sp>
          <p:nvSpPr>
            <p:cNvPr id="8" name="AutoShape 8"/>
            <p:cNvSpPr/>
            <p:nvPr/>
          </p:nvSpPr>
          <p:spPr>
            <a:xfrm>
              <a:off x="619125" y="3650675"/>
              <a:ext cx="13433447" cy="12700"/>
            </a:xfrm>
            <a:prstGeom prst="rect">
              <a:avLst/>
            </a:prstGeom>
            <a:solidFill>
              <a:srgbClr val="FFFFFF"/>
            </a:solidFill>
          </p:spPr>
          <p:txBody>
            <a:bodyPr/>
            <a:lstStyle/>
            <a:p>
              <a:endParaRPr lang="en-TW"/>
            </a:p>
          </p:txBody>
        </p:sp>
        <p:sp>
          <p:nvSpPr>
            <p:cNvPr id="9" name="TextBox 9"/>
            <p:cNvSpPr txBox="1"/>
            <p:nvPr/>
          </p:nvSpPr>
          <p:spPr>
            <a:xfrm>
              <a:off x="0" y="-9525"/>
              <a:ext cx="14671697" cy="2841589"/>
            </a:xfrm>
            <a:prstGeom prst="rect">
              <a:avLst/>
            </a:prstGeom>
          </p:spPr>
          <p:txBody>
            <a:bodyPr lIns="0" tIns="0" rIns="0" bIns="0" rtlCol="0" anchor="t">
              <a:spAutoFit/>
            </a:bodyPr>
            <a:lstStyle/>
            <a:p>
              <a:pPr marL="0" lvl="0" indent="0" algn="ctr">
                <a:lnSpc>
                  <a:spcPts val="16800"/>
                </a:lnSpc>
                <a:spcBef>
                  <a:spcPct val="0"/>
                </a:spcBef>
              </a:pPr>
              <a:r>
                <a:rPr lang="en-US" sz="14000">
                  <a:solidFill>
                    <a:srgbClr val="FFFFFF"/>
                  </a:solidFill>
                  <a:latin typeface="Libre Baskerville"/>
                  <a:ea typeface="Libre Baskerville"/>
                  <a:cs typeface="Libre Baskerville"/>
                  <a:sym typeface="Libre Baskerville"/>
                </a:rPr>
                <a:t>Thank you!</a:t>
              </a:r>
            </a:p>
          </p:txBody>
        </p:sp>
        <p:sp>
          <p:nvSpPr>
            <p:cNvPr id="10" name="TextBox 10"/>
            <p:cNvSpPr txBox="1"/>
            <p:nvPr/>
          </p:nvSpPr>
          <p:spPr>
            <a:xfrm>
              <a:off x="0" y="4405786"/>
              <a:ext cx="14671697" cy="685728"/>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Public Sans"/>
                  <a:ea typeface="Public Sans"/>
                  <a:cs typeface="Public Sans"/>
                  <a:sym typeface="Public Sans"/>
                </a:rPr>
                <a:t>Now, what’s next?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59668" y="4186236"/>
            <a:ext cx="12384932" cy="2137665"/>
            <a:chOff x="0" y="0"/>
            <a:chExt cx="7412111" cy="2850220"/>
          </a:xfrm>
        </p:grpSpPr>
        <p:sp>
          <p:nvSpPr>
            <p:cNvPr id="4" name="AutoShape 4"/>
            <p:cNvSpPr/>
            <p:nvPr/>
          </p:nvSpPr>
          <p:spPr>
            <a:xfrm>
              <a:off x="0" y="0"/>
              <a:ext cx="11656" cy="1101944"/>
            </a:xfrm>
            <a:prstGeom prst="rect">
              <a:avLst/>
            </a:prstGeom>
            <a:solidFill>
              <a:srgbClr val="252629"/>
            </a:solidFill>
          </p:spPr>
          <p:txBody>
            <a:bodyPr/>
            <a:lstStyle/>
            <a:p>
              <a:endParaRPr lang="en-TW"/>
            </a:p>
          </p:txBody>
        </p:sp>
        <p:sp>
          <p:nvSpPr>
            <p:cNvPr id="5" name="TextBox 5"/>
            <p:cNvSpPr txBox="1"/>
            <p:nvPr/>
          </p:nvSpPr>
          <p:spPr>
            <a:xfrm>
              <a:off x="614777" y="244379"/>
              <a:ext cx="6797334" cy="2605841"/>
            </a:xfrm>
            <a:prstGeom prst="rect">
              <a:avLst/>
            </a:prstGeom>
          </p:spPr>
          <p:txBody>
            <a:bodyPr lIns="0" tIns="0" rIns="0" bIns="0" rtlCol="0" anchor="t">
              <a:spAutoFit/>
            </a:bodyPr>
            <a:lstStyle/>
            <a:p>
              <a:pPr>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How can AI generate sound based on textual descriptions?</a:t>
              </a:r>
              <a:endParaRPr lang="en-US" sz="2800" dirty="0">
                <a:solidFill>
                  <a:srgbClr val="0E0E0E"/>
                </a:solidFill>
                <a:effectLst/>
                <a:latin typeface="STSong" panose="02010600040101010101" pitchFamily="2" charset="-122"/>
                <a:ea typeface="STSong" panose="02010600040101010101" pitchFamily="2" charset="-122"/>
              </a:endParaRP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Example: “I want a soft and airy sound.”</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Requires extracting features from the description, like “soft” indicating a sine wave and “airy” implying low-pass filtering.</a:t>
              </a:r>
            </a:p>
          </p:txBody>
        </p:sp>
      </p:grpSp>
      <p:grpSp>
        <p:nvGrpSpPr>
          <p:cNvPr id="6" name="Group 6"/>
          <p:cNvGrpSpPr/>
          <p:nvPr/>
        </p:nvGrpSpPr>
        <p:grpSpPr>
          <a:xfrm>
            <a:off x="15982227" y="4751031"/>
            <a:ext cx="1277073" cy="800257"/>
            <a:chOff x="0" y="0"/>
            <a:chExt cx="1702765" cy="1067010"/>
          </a:xfrm>
        </p:grpSpPr>
        <p:sp>
          <p:nvSpPr>
            <p:cNvPr id="7" name="AutoShape 7"/>
            <p:cNvSpPr/>
            <p:nvPr/>
          </p:nvSpPr>
          <p:spPr>
            <a:xfrm>
              <a:off x="0" y="0"/>
              <a:ext cx="1702765" cy="1067010"/>
            </a:xfrm>
            <a:prstGeom prst="rect">
              <a:avLst/>
            </a:prstGeom>
            <a:solidFill>
              <a:srgbClr val="252629"/>
            </a:solidFill>
          </p:spPr>
          <p:txBody>
            <a:bodyPr/>
            <a:lstStyle/>
            <a:p>
              <a:endParaRPr lang="en-TW"/>
            </a:p>
          </p:txBody>
        </p:sp>
        <p:sp>
          <p:nvSpPr>
            <p:cNvPr id="8" name="Freeform 8"/>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grpSp>
        <p:nvGrpSpPr>
          <p:cNvPr id="10" name="Group 10"/>
          <p:cNvGrpSpPr/>
          <p:nvPr/>
        </p:nvGrpSpPr>
        <p:grpSpPr>
          <a:xfrm>
            <a:off x="1559668" y="1335347"/>
            <a:ext cx="7584332" cy="2104692"/>
            <a:chOff x="0" y="-9525"/>
            <a:chExt cx="10112443" cy="2806257"/>
          </a:xfrm>
        </p:grpSpPr>
        <p:sp>
          <p:nvSpPr>
            <p:cNvPr id="11" name="TextBox 11"/>
            <p:cNvSpPr txBox="1"/>
            <p:nvPr/>
          </p:nvSpPr>
          <p:spPr>
            <a:xfrm>
              <a:off x="0" y="-9525"/>
              <a:ext cx="10112443" cy="16351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252629"/>
                  </a:solidFill>
                  <a:latin typeface="Libre Baskerville"/>
                  <a:ea typeface="Libre Baskerville"/>
                  <a:cs typeface="Libre Baskerville"/>
                  <a:sym typeface="Libre Baskerville"/>
                </a:rPr>
                <a:t>03</a:t>
              </a:r>
            </a:p>
          </p:txBody>
        </p:sp>
        <p:sp>
          <p:nvSpPr>
            <p:cNvPr id="12" name="TextBox 12"/>
            <p:cNvSpPr txBox="1"/>
            <p:nvPr/>
          </p:nvSpPr>
          <p:spPr>
            <a:xfrm>
              <a:off x="0" y="1811847"/>
              <a:ext cx="10112443" cy="984885"/>
            </a:xfrm>
            <a:prstGeom prst="rect">
              <a:avLst/>
            </a:prstGeom>
          </p:spPr>
          <p:txBody>
            <a:bodyPr lIns="0" tIns="0" rIns="0" bIns="0" rtlCol="0" anchor="t">
              <a:spAutoFit/>
            </a:bodyPr>
            <a:lstStyle/>
            <a:p>
              <a:r>
                <a:rPr lang="en-US" sz="2400" b="1" dirty="0">
                  <a:solidFill>
                    <a:srgbClr val="0E0E0E"/>
                  </a:solidFill>
                  <a:latin typeface="STSong" panose="02010600040101010101" pitchFamily="2" charset="-122"/>
                  <a:ea typeface="STSong" panose="02010600040101010101" pitchFamily="2" charset="-122"/>
                </a:rPr>
                <a:t>CONCEPTUAL FRAMEWORK FOR AN AI SYNTHESIZER</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0DC2-1F90-9296-FDFF-92FFFA8F4FC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061AE9E-CAC0-B52B-BA91-60C1C684CEEC}"/>
              </a:ext>
            </a:extLst>
          </p:cNvPr>
          <p:cNvGrpSpPr/>
          <p:nvPr/>
        </p:nvGrpSpPr>
        <p:grpSpPr>
          <a:xfrm>
            <a:off x="1398330" y="3166235"/>
            <a:ext cx="12384932" cy="4207463"/>
            <a:chOff x="0" y="0"/>
            <a:chExt cx="7412111" cy="5609951"/>
          </a:xfrm>
        </p:grpSpPr>
        <p:sp>
          <p:nvSpPr>
            <p:cNvPr id="4" name="AutoShape 4">
              <a:extLst>
                <a:ext uri="{FF2B5EF4-FFF2-40B4-BE49-F238E27FC236}">
                  <a16:creationId xmlns:a16="http://schemas.microsoft.com/office/drawing/2014/main" id="{146FDB09-1AF4-552E-662E-8A9F5875A965}"/>
                </a:ext>
              </a:extLst>
            </p:cNvPr>
            <p:cNvSpPr/>
            <p:nvPr/>
          </p:nvSpPr>
          <p:spPr>
            <a:xfrm>
              <a:off x="0" y="0"/>
              <a:ext cx="11656" cy="1101944"/>
            </a:xfrm>
            <a:prstGeom prst="rect">
              <a:avLst/>
            </a:prstGeom>
            <a:solidFill>
              <a:srgbClr val="252629"/>
            </a:solidFill>
          </p:spPr>
          <p:txBody>
            <a:bodyPr/>
            <a:lstStyle/>
            <a:p>
              <a:endParaRPr lang="en-TW"/>
            </a:p>
          </p:txBody>
        </p:sp>
        <p:sp>
          <p:nvSpPr>
            <p:cNvPr id="5" name="TextBox 5">
              <a:extLst>
                <a:ext uri="{FF2B5EF4-FFF2-40B4-BE49-F238E27FC236}">
                  <a16:creationId xmlns:a16="http://schemas.microsoft.com/office/drawing/2014/main" id="{7BCA66A2-B4B2-9271-D524-CCB9D8795595}"/>
                </a:ext>
              </a:extLst>
            </p:cNvPr>
            <p:cNvSpPr txBox="1"/>
            <p:nvPr/>
          </p:nvSpPr>
          <p:spPr>
            <a:xfrm>
              <a:off x="614777" y="244379"/>
              <a:ext cx="6797334" cy="5365572"/>
            </a:xfrm>
            <a:prstGeom prst="rect">
              <a:avLst/>
            </a:prstGeom>
          </p:spPr>
          <p:txBody>
            <a:bodyPr lIns="0" tIns="0" rIns="0" bIns="0" rtlCol="0" anchor="t">
              <a:spAutoFit/>
            </a:bodyPr>
            <a:lstStyle/>
            <a:p>
              <a:r>
                <a:rPr lang="en-US" sz="2800" b="1" dirty="0">
                  <a:solidFill>
                    <a:srgbClr val="0E0E0E"/>
                  </a:solidFill>
                  <a:effectLst/>
                  <a:latin typeface="STSong" panose="02010600040101010101" pitchFamily="2" charset="-122"/>
                  <a:ea typeface="STSong" panose="02010600040101010101" pitchFamily="2" charset="-122"/>
                </a:rPr>
                <a:t>Traditional Sound Design Workflow</a:t>
              </a:r>
              <a:endParaRPr lang="en-US" sz="2800" dirty="0">
                <a:solidFill>
                  <a:srgbClr val="0E0E0E"/>
                </a:solidFill>
                <a:effectLst/>
                <a:latin typeface="STSong" panose="02010600040101010101" pitchFamily="2" charset="-122"/>
                <a:ea typeface="STSong" panose="02010600040101010101" pitchFamily="2" charset="-122"/>
              </a:endParaRPr>
            </a:p>
            <a:p>
              <a:br>
                <a:rPr lang="en-US" sz="2800" dirty="0">
                  <a:solidFill>
                    <a:srgbClr val="0E0E0E"/>
                  </a:solidFill>
                  <a:effectLst/>
                  <a:latin typeface="STSong" panose="02010600040101010101" pitchFamily="2" charset="-122"/>
                  <a:ea typeface="STSong" panose="02010600040101010101" pitchFamily="2" charset="-122"/>
                </a:rPr>
              </a:br>
              <a:endParaRPr lang="en-US" sz="2800" dirty="0">
                <a:solidFill>
                  <a:srgbClr val="0E0E0E"/>
                </a:solidFill>
                <a:effectLst/>
                <a:latin typeface="STSong" panose="02010600040101010101" pitchFamily="2" charset="-122"/>
                <a:ea typeface="STSong" panose="02010600040101010101" pitchFamily="2" charset="-122"/>
              </a:endParaRP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How humans create sound</a:t>
              </a:r>
              <a:r>
                <a:rPr lang="en-US" sz="2800" dirty="0">
                  <a:solidFill>
                    <a:srgbClr val="0E0E0E"/>
                  </a:solidFill>
                  <a:effectLst/>
                  <a:latin typeface="STSong" panose="02010600040101010101" pitchFamily="2" charset="-122"/>
                  <a:ea typeface="STSong" panose="02010600040101010101" pitchFamily="2" charset="-122"/>
                </a:rPr>
                <a:t>:</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1. Select a basic waveform (sine, sawtooth, etc.).</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2. Adjust brightness and resonance using filters.</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3. Set dynamic parameters like ADSR.</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Limitation: Manual design relies heavily on experience and trial-and-error.</a:t>
              </a:r>
            </a:p>
          </p:txBody>
        </p:sp>
      </p:grpSp>
      <p:grpSp>
        <p:nvGrpSpPr>
          <p:cNvPr id="6" name="Group 6">
            <a:extLst>
              <a:ext uri="{FF2B5EF4-FFF2-40B4-BE49-F238E27FC236}">
                <a16:creationId xmlns:a16="http://schemas.microsoft.com/office/drawing/2014/main" id="{B25B84FA-5734-9D2A-E51C-553261635BAA}"/>
              </a:ext>
            </a:extLst>
          </p:cNvPr>
          <p:cNvGrpSpPr/>
          <p:nvPr/>
        </p:nvGrpSpPr>
        <p:grpSpPr>
          <a:xfrm>
            <a:off x="15982227" y="4751031"/>
            <a:ext cx="1277073" cy="800257"/>
            <a:chOff x="0" y="0"/>
            <a:chExt cx="1702765" cy="1067010"/>
          </a:xfrm>
        </p:grpSpPr>
        <p:sp>
          <p:nvSpPr>
            <p:cNvPr id="7" name="AutoShape 7">
              <a:extLst>
                <a:ext uri="{FF2B5EF4-FFF2-40B4-BE49-F238E27FC236}">
                  <a16:creationId xmlns:a16="http://schemas.microsoft.com/office/drawing/2014/main" id="{06C7EE4B-8A3C-D41B-1AD8-0E6369D8CA5C}"/>
                </a:ext>
              </a:extLst>
            </p:cNvPr>
            <p:cNvSpPr/>
            <p:nvPr/>
          </p:nvSpPr>
          <p:spPr>
            <a:xfrm>
              <a:off x="0" y="0"/>
              <a:ext cx="1702765" cy="1067010"/>
            </a:xfrm>
            <a:prstGeom prst="rect">
              <a:avLst/>
            </a:prstGeom>
            <a:solidFill>
              <a:srgbClr val="252629"/>
            </a:solidFill>
          </p:spPr>
          <p:txBody>
            <a:bodyPr/>
            <a:lstStyle/>
            <a:p>
              <a:endParaRPr lang="en-TW"/>
            </a:p>
          </p:txBody>
        </p:sp>
        <p:sp>
          <p:nvSpPr>
            <p:cNvPr id="8" name="Freeform 8">
              <a:extLst>
                <a:ext uri="{FF2B5EF4-FFF2-40B4-BE49-F238E27FC236}">
                  <a16:creationId xmlns:a16="http://schemas.microsoft.com/office/drawing/2014/main" id="{D9D596FB-428B-8C83-BA4F-3BD1FC6ABCB6}"/>
                </a:ext>
              </a:extLst>
            </p:cNvPr>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spTree>
    <p:extLst>
      <p:ext uri="{BB962C8B-B14F-4D97-AF65-F5344CB8AC3E}">
        <p14:creationId xmlns:p14="http://schemas.microsoft.com/office/powerpoint/2010/main" val="248404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2F97E-11A4-C54E-5AA3-B3DEF96B861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BB00F0-5344-D7B7-DC8F-7C07A34C0767}"/>
              </a:ext>
            </a:extLst>
          </p:cNvPr>
          <p:cNvGrpSpPr/>
          <p:nvPr/>
        </p:nvGrpSpPr>
        <p:grpSpPr>
          <a:xfrm>
            <a:off x="274606" y="1046899"/>
            <a:ext cx="16621991" cy="8147003"/>
            <a:chOff x="0" y="0"/>
            <a:chExt cx="7412111" cy="10862673"/>
          </a:xfrm>
        </p:grpSpPr>
        <p:sp>
          <p:nvSpPr>
            <p:cNvPr id="4" name="AutoShape 4">
              <a:extLst>
                <a:ext uri="{FF2B5EF4-FFF2-40B4-BE49-F238E27FC236}">
                  <a16:creationId xmlns:a16="http://schemas.microsoft.com/office/drawing/2014/main" id="{1FC63A5A-C831-61DA-C63F-6D0860D6D312}"/>
                </a:ext>
              </a:extLst>
            </p:cNvPr>
            <p:cNvSpPr/>
            <p:nvPr/>
          </p:nvSpPr>
          <p:spPr>
            <a:xfrm>
              <a:off x="0" y="0"/>
              <a:ext cx="11656" cy="1101944"/>
            </a:xfrm>
            <a:prstGeom prst="rect">
              <a:avLst/>
            </a:prstGeom>
            <a:solidFill>
              <a:srgbClr val="252629"/>
            </a:solidFill>
          </p:spPr>
          <p:txBody>
            <a:bodyPr/>
            <a:lstStyle/>
            <a:p>
              <a:endParaRPr lang="en-TW"/>
            </a:p>
          </p:txBody>
        </p:sp>
        <p:sp>
          <p:nvSpPr>
            <p:cNvPr id="5" name="TextBox 5">
              <a:extLst>
                <a:ext uri="{FF2B5EF4-FFF2-40B4-BE49-F238E27FC236}">
                  <a16:creationId xmlns:a16="http://schemas.microsoft.com/office/drawing/2014/main" id="{06F1F46D-B833-0C9E-C3C9-0802041B35E7}"/>
                </a:ext>
              </a:extLst>
            </p:cNvPr>
            <p:cNvSpPr txBox="1"/>
            <p:nvPr/>
          </p:nvSpPr>
          <p:spPr>
            <a:xfrm>
              <a:off x="614777" y="244379"/>
              <a:ext cx="6797334" cy="10618294"/>
            </a:xfrm>
            <a:prstGeom prst="rect">
              <a:avLst/>
            </a:prstGeom>
          </p:spPr>
          <p:txBody>
            <a:bodyPr lIns="0" tIns="0" rIns="0" bIns="0" rtlCol="0" anchor="t">
              <a:spAutoFit/>
            </a:bodyPr>
            <a:lstStyle/>
            <a:p>
              <a:r>
                <a:rPr lang="en-US" sz="2800" b="1" dirty="0">
                  <a:solidFill>
                    <a:srgbClr val="0E0E0E"/>
                  </a:solidFill>
                  <a:effectLst/>
                  <a:latin typeface="STSong" panose="02010600040101010101" pitchFamily="2" charset="-122"/>
                  <a:ea typeface="STSong" panose="02010600040101010101" pitchFamily="2" charset="-122"/>
                </a:rPr>
                <a:t>AI Synthesizer Workflow</a:t>
              </a:r>
              <a:endParaRPr lang="en-US" sz="2800" dirty="0">
                <a:solidFill>
                  <a:srgbClr val="0E0E0E"/>
                </a:solidFill>
                <a:effectLst/>
                <a:latin typeface="STSong" panose="02010600040101010101" pitchFamily="2" charset="-122"/>
                <a:ea typeface="STSong" panose="02010600040101010101" pitchFamily="2" charset="-122"/>
              </a:endParaRPr>
            </a:p>
            <a:p>
              <a:endParaRPr lang="en-US" sz="2800" dirty="0">
                <a:solidFill>
                  <a:srgbClr val="0E0E0E"/>
                </a:solidFill>
                <a:effectLst/>
                <a:latin typeface="STSong" panose="02010600040101010101" pitchFamily="2" charset="-122"/>
                <a:ea typeface="STSong" panose="02010600040101010101" pitchFamily="2" charset="-122"/>
              </a:endParaRP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Step 1: Analyze the input description</a:t>
              </a:r>
              <a:endParaRPr lang="en-US" sz="2800" dirty="0">
                <a:solidFill>
                  <a:srgbClr val="0E0E0E"/>
                </a:solidFill>
                <a:effectLst/>
                <a:latin typeface="STSong" panose="02010600040101010101" pitchFamily="2" charset="-122"/>
                <a:ea typeface="STSong" panose="02010600040101010101" pitchFamily="2" charset="-122"/>
              </a:endParaRP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Use NLP (Natural Language Processing) to extract key features (e.g., “soft”, “bright”, “metallic”).</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Step 2: Map features to synthesizer parameters</a:t>
              </a:r>
              <a:endParaRPr lang="en-US" sz="2800" dirty="0">
                <a:solidFill>
                  <a:srgbClr val="0E0E0E"/>
                </a:solidFill>
                <a:effectLst/>
                <a:latin typeface="STSong" panose="02010600040101010101" pitchFamily="2" charset="-122"/>
                <a:ea typeface="STSong" panose="02010600040101010101" pitchFamily="2" charset="-122"/>
              </a:endParaRP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Key features → Basic waveform</a:t>
              </a:r>
              <a:r>
                <a:rPr lang="en-US" sz="2800" dirty="0">
                  <a:solidFill>
                    <a:srgbClr val="0E0E0E"/>
                  </a:solidFill>
                  <a:effectLst/>
                  <a:latin typeface="STSong" panose="02010600040101010101" pitchFamily="2" charset="-122"/>
                  <a:ea typeface="STSong" panose="02010600040101010101" pitchFamily="2" charset="-122"/>
                </a:rPr>
                <a:t>:</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Example: “Soft” maps to sine wave, “sharp” maps to sawtooth wave.</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Key features → Filters</a:t>
              </a:r>
              <a:r>
                <a:rPr lang="en-US" sz="2800" dirty="0">
                  <a:solidFill>
                    <a:srgbClr val="0E0E0E"/>
                  </a:solidFill>
                  <a:effectLst/>
                  <a:latin typeface="STSong" panose="02010600040101010101" pitchFamily="2" charset="-122"/>
                  <a:ea typeface="STSong" panose="02010600040101010101" pitchFamily="2" charset="-122"/>
                </a:rPr>
                <a:t>:</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Example: “Dark” maps to a low-pass filter, “bright” maps to a high-pass filter.</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Key features → ADSR</a:t>
              </a:r>
              <a:r>
                <a:rPr lang="en-US" sz="2800" dirty="0">
                  <a:solidFill>
                    <a:srgbClr val="0E0E0E"/>
                  </a:solidFill>
                  <a:effectLst/>
                  <a:latin typeface="STSong" panose="02010600040101010101" pitchFamily="2" charset="-122"/>
                  <a:ea typeface="STSong" panose="02010600040101010101" pitchFamily="2" charset="-122"/>
                </a:rPr>
                <a:t>:</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Example: “Sustained” maps to long sustain, “snappy” maps to short attack.</a:t>
              </a:r>
            </a:p>
            <a:p>
              <a:pPr>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Step 3: Train an AI Model</a:t>
              </a:r>
              <a:endParaRPr lang="en-US" sz="2800" dirty="0">
                <a:solidFill>
                  <a:srgbClr val="0E0E0E"/>
                </a:solidFill>
                <a:effectLst/>
                <a:latin typeface="STSong" panose="02010600040101010101" pitchFamily="2" charset="-122"/>
                <a:ea typeface="STSong" panose="02010600040101010101" pitchFamily="2" charset="-122"/>
              </a:endParaRP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 </a:t>
              </a:r>
              <a:r>
                <a:rPr lang="en-US" sz="2800" b="1" dirty="0">
                  <a:solidFill>
                    <a:srgbClr val="0E0E0E"/>
                  </a:solidFill>
                  <a:effectLst/>
                  <a:latin typeface="STSong" panose="02010600040101010101" pitchFamily="2" charset="-122"/>
                  <a:ea typeface="STSong" panose="02010600040101010101" pitchFamily="2" charset="-122"/>
                </a:rPr>
                <a:t>Workflow</a:t>
              </a:r>
              <a:r>
                <a:rPr lang="en-US" sz="2800" dirty="0">
                  <a:solidFill>
                    <a:srgbClr val="0E0E0E"/>
                  </a:solidFill>
                  <a:effectLst/>
                  <a:latin typeface="STSong" panose="02010600040101010101" pitchFamily="2" charset="-122"/>
                  <a:ea typeface="STSong" panose="02010600040101010101" pitchFamily="2" charset="-122"/>
                </a:rPr>
                <a:t>:</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1. Generate initial sounds based on input descriptions.</a:t>
              </a:r>
            </a:p>
            <a:p>
              <a:pPr lvl="1">
                <a:spcBef>
                  <a:spcPts val="900"/>
                </a:spcBef>
              </a:pPr>
              <a:r>
                <a:rPr lang="en-US" sz="2800" dirty="0">
                  <a:solidFill>
                    <a:srgbClr val="0E0E0E"/>
                  </a:solidFill>
                  <a:effectLst/>
                  <a:latin typeface="STSong" panose="02010600040101010101" pitchFamily="2" charset="-122"/>
                  <a:ea typeface="STSong" panose="02010600040101010101" pitchFamily="2" charset="-122"/>
                </a:rPr>
                <a:t>2. Refine the generated sounds with user feedback using reinforcement learning or fine-tuning.</a:t>
              </a:r>
            </a:p>
          </p:txBody>
        </p:sp>
      </p:grpSp>
      <p:grpSp>
        <p:nvGrpSpPr>
          <p:cNvPr id="6" name="Group 6">
            <a:extLst>
              <a:ext uri="{FF2B5EF4-FFF2-40B4-BE49-F238E27FC236}">
                <a16:creationId xmlns:a16="http://schemas.microsoft.com/office/drawing/2014/main" id="{5E09518D-D5F6-C09B-8609-B1D0BE7DA718}"/>
              </a:ext>
            </a:extLst>
          </p:cNvPr>
          <p:cNvGrpSpPr/>
          <p:nvPr/>
        </p:nvGrpSpPr>
        <p:grpSpPr>
          <a:xfrm>
            <a:off x="15982227" y="4751031"/>
            <a:ext cx="1277073" cy="800257"/>
            <a:chOff x="0" y="0"/>
            <a:chExt cx="1702765" cy="1067010"/>
          </a:xfrm>
        </p:grpSpPr>
        <p:sp>
          <p:nvSpPr>
            <p:cNvPr id="7" name="AutoShape 7">
              <a:extLst>
                <a:ext uri="{FF2B5EF4-FFF2-40B4-BE49-F238E27FC236}">
                  <a16:creationId xmlns:a16="http://schemas.microsoft.com/office/drawing/2014/main" id="{E843585A-17A0-6AC3-AD01-CFC51DDA6008}"/>
                </a:ext>
              </a:extLst>
            </p:cNvPr>
            <p:cNvSpPr/>
            <p:nvPr/>
          </p:nvSpPr>
          <p:spPr>
            <a:xfrm>
              <a:off x="0" y="0"/>
              <a:ext cx="1702765" cy="1067010"/>
            </a:xfrm>
            <a:prstGeom prst="rect">
              <a:avLst/>
            </a:prstGeom>
            <a:solidFill>
              <a:srgbClr val="252629"/>
            </a:solidFill>
          </p:spPr>
          <p:txBody>
            <a:bodyPr/>
            <a:lstStyle/>
            <a:p>
              <a:endParaRPr lang="en-TW"/>
            </a:p>
          </p:txBody>
        </p:sp>
        <p:sp>
          <p:nvSpPr>
            <p:cNvPr id="8" name="Freeform 8">
              <a:extLst>
                <a:ext uri="{FF2B5EF4-FFF2-40B4-BE49-F238E27FC236}">
                  <a16:creationId xmlns:a16="http://schemas.microsoft.com/office/drawing/2014/main" id="{4DB9CA30-D8A7-8D03-53D2-5A4FE5A466E0}"/>
                </a:ext>
              </a:extLst>
            </p:cNvPr>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spTree>
    <p:extLst>
      <p:ext uri="{BB962C8B-B14F-4D97-AF65-F5344CB8AC3E}">
        <p14:creationId xmlns:p14="http://schemas.microsoft.com/office/powerpoint/2010/main" val="621492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B6E85-079D-9125-2412-CCB3D20893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931BC0-3FF0-F945-555F-1D5D4FF46407}"/>
              </a:ext>
            </a:extLst>
          </p:cNvPr>
          <p:cNvSpPr/>
          <p:nvPr/>
        </p:nvSpPr>
        <p:spPr>
          <a:xfrm>
            <a:off x="0" y="0"/>
            <a:ext cx="5008471" cy="10287000"/>
          </a:xfrm>
          <a:custGeom>
            <a:avLst/>
            <a:gdLst/>
            <a:ahLst/>
            <a:cxnLst/>
            <a:rect l="l" t="t" r="r" b="b"/>
            <a:pathLst>
              <a:path w="5008471" h="10287000">
                <a:moveTo>
                  <a:pt x="0" y="0"/>
                </a:moveTo>
                <a:lnTo>
                  <a:pt x="5008471" y="0"/>
                </a:lnTo>
                <a:lnTo>
                  <a:pt x="5008471" y="10287000"/>
                </a:lnTo>
                <a:lnTo>
                  <a:pt x="0" y="10287000"/>
                </a:lnTo>
                <a:lnTo>
                  <a:pt x="0" y="0"/>
                </a:lnTo>
                <a:close/>
              </a:path>
            </a:pathLst>
          </a:custGeom>
          <a:blipFill>
            <a:blip r:embed="rId2"/>
            <a:stretch>
              <a:fillRect l="-18464" r="-18464"/>
            </a:stretch>
          </a:blipFill>
        </p:spPr>
        <p:txBody>
          <a:bodyPr/>
          <a:lstStyle/>
          <a:p>
            <a:endParaRPr lang="en-TW"/>
          </a:p>
        </p:txBody>
      </p:sp>
      <p:grpSp>
        <p:nvGrpSpPr>
          <p:cNvPr id="3" name="Group 3">
            <a:extLst>
              <a:ext uri="{FF2B5EF4-FFF2-40B4-BE49-F238E27FC236}">
                <a16:creationId xmlns:a16="http://schemas.microsoft.com/office/drawing/2014/main" id="{2280173F-35A8-F7ED-2AB6-4396AB7BBFBD}"/>
              </a:ext>
            </a:extLst>
          </p:cNvPr>
          <p:cNvGrpSpPr/>
          <p:nvPr/>
        </p:nvGrpSpPr>
        <p:grpSpPr>
          <a:xfrm>
            <a:off x="6971048" y="5543628"/>
            <a:ext cx="9997637" cy="935052"/>
            <a:chOff x="0" y="-46123"/>
            <a:chExt cx="13330183" cy="1246737"/>
          </a:xfrm>
        </p:grpSpPr>
        <p:sp>
          <p:nvSpPr>
            <p:cNvPr id="4" name="AutoShape 4">
              <a:extLst>
                <a:ext uri="{FF2B5EF4-FFF2-40B4-BE49-F238E27FC236}">
                  <a16:creationId xmlns:a16="http://schemas.microsoft.com/office/drawing/2014/main" id="{5F071627-94CA-65F8-D55F-1F508D368290}"/>
                </a:ext>
              </a:extLst>
            </p:cNvPr>
            <p:cNvSpPr/>
            <p:nvPr/>
          </p:nvSpPr>
          <p:spPr>
            <a:xfrm>
              <a:off x="0" y="0"/>
              <a:ext cx="12700" cy="1200614"/>
            </a:xfrm>
            <a:prstGeom prst="rect">
              <a:avLst/>
            </a:prstGeom>
            <a:solidFill>
              <a:srgbClr val="252629"/>
            </a:solidFill>
          </p:spPr>
          <p:txBody>
            <a:bodyPr/>
            <a:lstStyle/>
            <a:p>
              <a:endParaRPr lang="en-TW">
                <a:latin typeface="STSong" panose="02010600040101010101" pitchFamily="2" charset="-122"/>
                <a:ea typeface="STSong" panose="02010600040101010101" pitchFamily="2" charset="-122"/>
              </a:endParaRPr>
            </a:p>
          </p:txBody>
        </p:sp>
        <p:sp>
          <p:nvSpPr>
            <p:cNvPr id="5" name="TextBox 5">
              <a:extLst>
                <a:ext uri="{FF2B5EF4-FFF2-40B4-BE49-F238E27FC236}">
                  <a16:creationId xmlns:a16="http://schemas.microsoft.com/office/drawing/2014/main" id="{ED920F28-4B0A-BACB-9161-3CCCE7E507F4}"/>
                </a:ext>
              </a:extLst>
            </p:cNvPr>
            <p:cNvSpPr txBox="1"/>
            <p:nvPr/>
          </p:nvSpPr>
          <p:spPr>
            <a:xfrm>
              <a:off x="669825" y="-46123"/>
              <a:ext cx="12660358" cy="564856"/>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252629"/>
                  </a:solidFill>
                  <a:latin typeface="STSong" panose="02010600040101010101" pitchFamily="2" charset="-122"/>
                  <a:ea typeface="STSong" panose="02010600040101010101" pitchFamily="2" charset="-122"/>
                  <a:cs typeface="Public Sans"/>
                  <a:sym typeface="Public Sans"/>
                </a:rPr>
                <a:t>FPGA synthesizer report and paper reading</a:t>
              </a:r>
              <a:endParaRPr lang="en-US" sz="2700" u="none" dirty="0">
                <a:solidFill>
                  <a:srgbClr val="252629"/>
                </a:solidFill>
                <a:latin typeface="STSong" panose="02010600040101010101" pitchFamily="2" charset="-122"/>
                <a:ea typeface="STSong" panose="02010600040101010101" pitchFamily="2" charset="-122"/>
                <a:cs typeface="Public Sans"/>
                <a:sym typeface="Public Sans"/>
              </a:endParaRPr>
            </a:p>
          </p:txBody>
        </p:sp>
      </p:grpSp>
      <p:grpSp>
        <p:nvGrpSpPr>
          <p:cNvPr id="6" name="Group 6">
            <a:extLst>
              <a:ext uri="{FF2B5EF4-FFF2-40B4-BE49-F238E27FC236}">
                <a16:creationId xmlns:a16="http://schemas.microsoft.com/office/drawing/2014/main" id="{BDADE978-8033-DBFA-F18E-31A2565486F6}"/>
              </a:ext>
            </a:extLst>
          </p:cNvPr>
          <p:cNvGrpSpPr/>
          <p:nvPr/>
        </p:nvGrpSpPr>
        <p:grpSpPr>
          <a:xfrm>
            <a:off x="6971048" y="7218703"/>
            <a:ext cx="9997637" cy="935052"/>
            <a:chOff x="0" y="-46123"/>
            <a:chExt cx="13330183" cy="1246737"/>
          </a:xfrm>
        </p:grpSpPr>
        <p:sp>
          <p:nvSpPr>
            <p:cNvPr id="7" name="AutoShape 7">
              <a:extLst>
                <a:ext uri="{FF2B5EF4-FFF2-40B4-BE49-F238E27FC236}">
                  <a16:creationId xmlns:a16="http://schemas.microsoft.com/office/drawing/2014/main" id="{3A12E005-5882-80D9-EC33-879B5E732E8A}"/>
                </a:ext>
              </a:extLst>
            </p:cNvPr>
            <p:cNvSpPr/>
            <p:nvPr/>
          </p:nvSpPr>
          <p:spPr>
            <a:xfrm>
              <a:off x="0" y="0"/>
              <a:ext cx="12700" cy="1200614"/>
            </a:xfrm>
            <a:prstGeom prst="rect">
              <a:avLst/>
            </a:prstGeom>
            <a:solidFill>
              <a:srgbClr val="252629"/>
            </a:solidFill>
          </p:spPr>
          <p:txBody>
            <a:bodyPr/>
            <a:lstStyle/>
            <a:p>
              <a:endParaRPr lang="en-TW">
                <a:latin typeface="STSong" panose="02010600040101010101" pitchFamily="2" charset="-122"/>
                <a:ea typeface="STSong" panose="02010600040101010101" pitchFamily="2" charset="-122"/>
              </a:endParaRPr>
            </a:p>
          </p:txBody>
        </p:sp>
        <p:sp>
          <p:nvSpPr>
            <p:cNvPr id="8" name="TextBox 8">
              <a:extLst>
                <a:ext uri="{FF2B5EF4-FFF2-40B4-BE49-F238E27FC236}">
                  <a16:creationId xmlns:a16="http://schemas.microsoft.com/office/drawing/2014/main" id="{17587420-F9AB-0E6B-F981-D6932FC45ED1}"/>
                </a:ext>
              </a:extLst>
            </p:cNvPr>
            <p:cNvSpPr txBox="1"/>
            <p:nvPr/>
          </p:nvSpPr>
          <p:spPr>
            <a:xfrm>
              <a:off x="669825" y="-46123"/>
              <a:ext cx="12660358" cy="564856"/>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252629"/>
                  </a:solidFill>
                  <a:latin typeface="STSong" panose="02010600040101010101" pitchFamily="2" charset="-122"/>
                  <a:ea typeface="STSong" panose="02010600040101010101" pitchFamily="2" charset="-122"/>
                  <a:cs typeface="Public Sans"/>
                  <a:sym typeface="Public Sans"/>
                </a:rPr>
                <a:t>try running model and training on AHG workstation.</a:t>
              </a:r>
              <a:endParaRPr lang="en-US" sz="2700" u="none" dirty="0">
                <a:solidFill>
                  <a:srgbClr val="252629"/>
                </a:solidFill>
                <a:latin typeface="STSong" panose="02010600040101010101" pitchFamily="2" charset="-122"/>
                <a:ea typeface="STSong" panose="02010600040101010101" pitchFamily="2" charset="-122"/>
                <a:cs typeface="Public Sans"/>
                <a:sym typeface="Public Sans"/>
              </a:endParaRPr>
            </a:p>
          </p:txBody>
        </p:sp>
      </p:grpSp>
      <p:grpSp>
        <p:nvGrpSpPr>
          <p:cNvPr id="12" name="Group 12">
            <a:extLst>
              <a:ext uri="{FF2B5EF4-FFF2-40B4-BE49-F238E27FC236}">
                <a16:creationId xmlns:a16="http://schemas.microsoft.com/office/drawing/2014/main" id="{D2D2954D-F0BF-C5C4-C160-2D7A67B06217}"/>
              </a:ext>
            </a:extLst>
          </p:cNvPr>
          <p:cNvGrpSpPr/>
          <p:nvPr/>
        </p:nvGrpSpPr>
        <p:grpSpPr>
          <a:xfrm>
            <a:off x="4369934" y="4743371"/>
            <a:ext cx="1277073" cy="800257"/>
            <a:chOff x="0" y="0"/>
            <a:chExt cx="1702765" cy="1067010"/>
          </a:xfrm>
        </p:grpSpPr>
        <p:sp>
          <p:nvSpPr>
            <p:cNvPr id="13" name="AutoShape 13">
              <a:extLst>
                <a:ext uri="{FF2B5EF4-FFF2-40B4-BE49-F238E27FC236}">
                  <a16:creationId xmlns:a16="http://schemas.microsoft.com/office/drawing/2014/main" id="{D2EDF9C1-AB58-C2D3-845A-8B48F2FE8EAB}"/>
                </a:ext>
              </a:extLst>
            </p:cNvPr>
            <p:cNvSpPr/>
            <p:nvPr/>
          </p:nvSpPr>
          <p:spPr>
            <a:xfrm>
              <a:off x="0" y="0"/>
              <a:ext cx="1702765" cy="1067010"/>
            </a:xfrm>
            <a:prstGeom prst="rect">
              <a:avLst/>
            </a:prstGeom>
            <a:solidFill>
              <a:srgbClr val="252629"/>
            </a:solidFill>
          </p:spPr>
          <p:txBody>
            <a:bodyPr/>
            <a:lstStyle/>
            <a:p>
              <a:endParaRPr lang="en-TW"/>
            </a:p>
          </p:txBody>
        </p:sp>
        <p:sp>
          <p:nvSpPr>
            <p:cNvPr id="14" name="Freeform 14">
              <a:extLst>
                <a:ext uri="{FF2B5EF4-FFF2-40B4-BE49-F238E27FC236}">
                  <a16:creationId xmlns:a16="http://schemas.microsoft.com/office/drawing/2014/main" id="{F0B36E6C-64B1-8594-2CAB-311C2035FE7C}"/>
                </a:ext>
              </a:extLst>
            </p:cNvPr>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sp>
        <p:nvSpPr>
          <p:cNvPr id="15" name="TextBox 15">
            <a:extLst>
              <a:ext uri="{FF2B5EF4-FFF2-40B4-BE49-F238E27FC236}">
                <a16:creationId xmlns:a16="http://schemas.microsoft.com/office/drawing/2014/main" id="{CB90C53A-CB29-8A52-36ED-88B61382B7FA}"/>
              </a:ext>
            </a:extLst>
          </p:cNvPr>
          <p:cNvSpPr txBox="1"/>
          <p:nvPr/>
        </p:nvSpPr>
        <p:spPr>
          <a:xfrm>
            <a:off x="6971048" y="1283494"/>
            <a:ext cx="9997637" cy="1295400"/>
          </a:xfrm>
          <a:prstGeom prst="rect">
            <a:avLst/>
          </a:prstGeom>
        </p:spPr>
        <p:txBody>
          <a:bodyPr lIns="0" tIns="0" rIns="0" bIns="0" rtlCol="0" anchor="t">
            <a:spAutoFit/>
          </a:bodyPr>
          <a:lstStyle/>
          <a:p>
            <a:pPr marL="0" lvl="0" indent="0" algn="l">
              <a:lnSpc>
                <a:spcPts val="10200"/>
              </a:lnSpc>
              <a:spcBef>
                <a:spcPct val="0"/>
              </a:spcBef>
            </a:pPr>
            <a:r>
              <a:rPr lang="en-US" sz="8500">
                <a:solidFill>
                  <a:srgbClr val="A19C95"/>
                </a:solidFill>
                <a:latin typeface="Libre Baskerville"/>
                <a:ea typeface="Libre Baskerville"/>
                <a:cs typeface="Libre Baskerville"/>
                <a:sym typeface="Libre Baskerville"/>
              </a:rPr>
              <a:t>Other </a:t>
            </a:r>
            <a:r>
              <a:rPr lang="en-US" sz="8500">
                <a:solidFill>
                  <a:srgbClr val="252629"/>
                </a:solidFill>
                <a:latin typeface="Libre Baskerville"/>
                <a:ea typeface="Libre Baskerville"/>
                <a:cs typeface="Libre Baskerville"/>
                <a:sym typeface="Libre Baskerville"/>
              </a:rPr>
              <a:t>Upd</a:t>
            </a:r>
            <a:r>
              <a:rPr lang="en-US" sz="8500" u="none">
                <a:solidFill>
                  <a:srgbClr val="252629"/>
                </a:solidFill>
                <a:latin typeface="Libre Baskerville"/>
                <a:ea typeface="Libre Baskerville"/>
                <a:cs typeface="Libre Baskerville"/>
                <a:sym typeface="Libre Baskerville"/>
              </a:rPr>
              <a:t>ates</a:t>
            </a:r>
          </a:p>
        </p:txBody>
      </p:sp>
    </p:spTree>
    <p:extLst>
      <p:ext uri="{BB962C8B-B14F-4D97-AF65-F5344CB8AC3E}">
        <p14:creationId xmlns:p14="http://schemas.microsoft.com/office/powerpoint/2010/main" val="336812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5333" y="1941832"/>
            <a:ext cx="1043010" cy="943396"/>
            <a:chOff x="0" y="0"/>
            <a:chExt cx="1390679" cy="1257861"/>
          </a:xfrm>
        </p:grpSpPr>
        <p:grpSp>
          <p:nvGrpSpPr>
            <p:cNvPr id="3" name="Group 3"/>
            <p:cNvGrpSpPr/>
            <p:nvPr/>
          </p:nvGrpSpPr>
          <p:grpSpPr>
            <a:xfrm>
              <a:off x="0" y="0"/>
              <a:ext cx="1390679" cy="1257861"/>
              <a:chOff x="0" y="0"/>
              <a:chExt cx="10232626" cy="9255347"/>
            </a:xfrm>
          </p:grpSpPr>
          <p:sp>
            <p:nvSpPr>
              <p:cNvPr id="4" name="Freeform 4"/>
              <p:cNvSpPr/>
              <p:nvPr/>
            </p:nvSpPr>
            <p:spPr>
              <a:xfrm>
                <a:off x="0" y="0"/>
                <a:ext cx="10232626" cy="9255347"/>
              </a:xfrm>
              <a:custGeom>
                <a:avLst/>
                <a:gdLst/>
                <a:ahLst/>
                <a:cxnLst/>
                <a:rect l="l" t="t" r="r" b="b"/>
                <a:pathLst>
                  <a:path w="10232626" h="9255347">
                    <a:moveTo>
                      <a:pt x="5116313" y="0"/>
                    </a:moveTo>
                    <a:cubicBezTo>
                      <a:pt x="2290651" y="0"/>
                      <a:pt x="0" y="2071880"/>
                      <a:pt x="0" y="4627673"/>
                    </a:cubicBezTo>
                    <a:cubicBezTo>
                      <a:pt x="0" y="7183467"/>
                      <a:pt x="2290651" y="9255347"/>
                      <a:pt x="5116313" y="9255347"/>
                    </a:cubicBezTo>
                    <a:cubicBezTo>
                      <a:pt x="7941974" y="9255347"/>
                      <a:pt x="10232626" y="7183467"/>
                      <a:pt x="10232626" y="4627673"/>
                    </a:cubicBezTo>
                    <a:cubicBezTo>
                      <a:pt x="10232626" y="2071880"/>
                      <a:pt x="7941974" y="0"/>
                      <a:pt x="5116313" y="0"/>
                    </a:cubicBezTo>
                    <a:close/>
                  </a:path>
                </a:pathLst>
              </a:custGeom>
              <a:solidFill>
                <a:srgbClr val="A19C95"/>
              </a:solidFill>
            </p:spPr>
            <p:txBody>
              <a:bodyPr/>
              <a:lstStyle/>
              <a:p>
                <a:endParaRPr lang="en-TW"/>
              </a:p>
            </p:txBody>
          </p:sp>
        </p:grpSp>
        <p:sp>
          <p:nvSpPr>
            <p:cNvPr id="5" name="TextBox 5"/>
            <p:cNvSpPr txBox="1"/>
            <p:nvPr/>
          </p:nvSpPr>
          <p:spPr>
            <a:xfrm>
              <a:off x="251534" y="243706"/>
              <a:ext cx="887612" cy="770449"/>
            </a:xfrm>
            <a:prstGeom prst="rect">
              <a:avLst/>
            </a:prstGeom>
          </p:spPr>
          <p:txBody>
            <a:bodyPr lIns="0" tIns="0" rIns="0" bIns="0" rtlCol="0" anchor="t">
              <a:spAutoFit/>
            </a:bodyPr>
            <a:lstStyle/>
            <a:p>
              <a:pPr marL="0" lvl="0" indent="0" algn="ctr">
                <a:lnSpc>
                  <a:spcPts val="2274"/>
                </a:lnSpc>
              </a:pPr>
              <a:r>
                <a:rPr lang="en-US" sz="1895" b="1" spc="28">
                  <a:solidFill>
                    <a:srgbClr val="FFFFFF"/>
                  </a:solidFill>
                  <a:latin typeface="Public Sans Bold"/>
                  <a:ea typeface="Public Sans Bold"/>
                  <a:cs typeface="Public Sans Bold"/>
                  <a:sym typeface="Public Sans Bold"/>
                </a:rPr>
                <a:t>OCT.31</a:t>
              </a:r>
            </a:p>
          </p:txBody>
        </p:sp>
      </p:grpSp>
      <p:sp>
        <p:nvSpPr>
          <p:cNvPr id="6" name="AutoShape 6"/>
          <p:cNvSpPr/>
          <p:nvPr/>
        </p:nvSpPr>
        <p:spPr>
          <a:xfrm>
            <a:off x="8663210" y="3350369"/>
            <a:ext cx="9624790" cy="9525"/>
          </a:xfrm>
          <a:prstGeom prst="rect">
            <a:avLst/>
          </a:prstGeom>
          <a:solidFill>
            <a:srgbClr val="A19C95"/>
          </a:solidFill>
        </p:spPr>
        <p:txBody>
          <a:bodyPr/>
          <a:lstStyle/>
          <a:p>
            <a:endParaRPr lang="en-TW"/>
          </a:p>
        </p:txBody>
      </p:sp>
      <p:sp>
        <p:nvSpPr>
          <p:cNvPr id="7" name="Freeform 7"/>
          <p:cNvSpPr/>
          <p:nvPr/>
        </p:nvSpPr>
        <p:spPr>
          <a:xfrm>
            <a:off x="0" y="4797879"/>
            <a:ext cx="6368721" cy="5489121"/>
          </a:xfrm>
          <a:custGeom>
            <a:avLst/>
            <a:gdLst/>
            <a:ahLst/>
            <a:cxnLst/>
            <a:rect l="l" t="t" r="r" b="b"/>
            <a:pathLst>
              <a:path w="6368721" h="5489121">
                <a:moveTo>
                  <a:pt x="0" y="0"/>
                </a:moveTo>
                <a:lnTo>
                  <a:pt x="6368721" y="0"/>
                </a:lnTo>
                <a:lnTo>
                  <a:pt x="6368721" y="5489121"/>
                </a:lnTo>
                <a:lnTo>
                  <a:pt x="0" y="5489121"/>
                </a:lnTo>
                <a:lnTo>
                  <a:pt x="0" y="0"/>
                </a:lnTo>
                <a:close/>
              </a:path>
            </a:pathLst>
          </a:custGeom>
          <a:blipFill>
            <a:blip r:embed="rId2"/>
            <a:stretch>
              <a:fillRect t="-8012" b="-8012"/>
            </a:stretch>
          </a:blipFill>
        </p:spPr>
        <p:txBody>
          <a:bodyPr/>
          <a:lstStyle/>
          <a:p>
            <a:endParaRPr lang="en-TW"/>
          </a:p>
        </p:txBody>
      </p:sp>
      <p:grpSp>
        <p:nvGrpSpPr>
          <p:cNvPr id="8" name="Group 8"/>
          <p:cNvGrpSpPr/>
          <p:nvPr/>
        </p:nvGrpSpPr>
        <p:grpSpPr>
          <a:xfrm>
            <a:off x="1028700" y="4397750"/>
            <a:ext cx="1277073" cy="800257"/>
            <a:chOff x="0" y="0"/>
            <a:chExt cx="1702765" cy="1067010"/>
          </a:xfrm>
        </p:grpSpPr>
        <p:sp>
          <p:nvSpPr>
            <p:cNvPr id="9" name="AutoShape 9"/>
            <p:cNvSpPr/>
            <p:nvPr/>
          </p:nvSpPr>
          <p:spPr>
            <a:xfrm>
              <a:off x="0" y="0"/>
              <a:ext cx="1702765" cy="1067010"/>
            </a:xfrm>
            <a:prstGeom prst="rect">
              <a:avLst/>
            </a:prstGeom>
            <a:solidFill>
              <a:srgbClr val="A19C95"/>
            </a:solidFill>
          </p:spPr>
          <p:txBody>
            <a:bodyPr/>
            <a:lstStyle/>
            <a:p>
              <a:endParaRPr lang="en-TW"/>
            </a:p>
          </p:txBody>
        </p:sp>
        <p:sp>
          <p:nvSpPr>
            <p:cNvPr id="10" name="Freeform 10"/>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grpSp>
        <p:nvGrpSpPr>
          <p:cNvPr id="11" name="Group 11"/>
          <p:cNvGrpSpPr/>
          <p:nvPr/>
        </p:nvGrpSpPr>
        <p:grpSpPr>
          <a:xfrm>
            <a:off x="9857206" y="4131419"/>
            <a:ext cx="7236797" cy="1187419"/>
            <a:chOff x="0" y="0"/>
            <a:chExt cx="9649063" cy="1583225"/>
          </a:xfrm>
        </p:grpSpPr>
        <p:sp>
          <p:nvSpPr>
            <p:cNvPr id="12" name="AutoShape 12"/>
            <p:cNvSpPr/>
            <p:nvPr/>
          </p:nvSpPr>
          <p:spPr>
            <a:xfrm>
              <a:off x="0" y="267549"/>
              <a:ext cx="11087" cy="1048127"/>
            </a:xfrm>
            <a:prstGeom prst="rect">
              <a:avLst/>
            </a:prstGeom>
            <a:solidFill>
              <a:srgbClr val="252629"/>
            </a:solidFill>
          </p:spPr>
          <p:txBody>
            <a:bodyPr/>
            <a:lstStyle/>
            <a:p>
              <a:endParaRPr lang="en-TW"/>
            </a:p>
          </p:txBody>
        </p:sp>
        <p:sp>
          <p:nvSpPr>
            <p:cNvPr id="13" name="TextBox 13"/>
            <p:cNvSpPr txBox="1"/>
            <p:nvPr/>
          </p:nvSpPr>
          <p:spPr>
            <a:xfrm>
              <a:off x="484854" y="-47625"/>
              <a:ext cx="9164209" cy="1630850"/>
            </a:xfrm>
            <a:prstGeom prst="rect">
              <a:avLst/>
            </a:prstGeom>
          </p:spPr>
          <p:txBody>
            <a:bodyPr lIns="0" tIns="0" rIns="0" bIns="0" rtlCol="0" anchor="t">
              <a:spAutoFit/>
            </a:bodyPr>
            <a:lstStyle/>
            <a:p>
              <a:pPr algn="l">
                <a:lnSpc>
                  <a:spcPts val="3299"/>
                </a:lnSpc>
              </a:pPr>
              <a:r>
                <a:rPr lang="en-US" sz="2357">
                  <a:solidFill>
                    <a:srgbClr val="252629"/>
                  </a:solidFill>
                  <a:latin typeface="Public Sans"/>
                  <a:ea typeface="Public Sans"/>
                  <a:cs typeface="Public Sans"/>
                  <a:sym typeface="Public Sans"/>
                </a:rPr>
                <a:t>AI mixing or mastering:</a:t>
              </a:r>
            </a:p>
            <a:p>
              <a:pPr algn="l">
                <a:lnSpc>
                  <a:spcPts val="3299"/>
                </a:lnSpc>
              </a:pPr>
              <a:r>
                <a:rPr lang="en-US" sz="2357">
                  <a:solidFill>
                    <a:srgbClr val="252629"/>
                  </a:solidFill>
                  <a:latin typeface="Public Sans"/>
                  <a:ea typeface="Public Sans"/>
                  <a:cs typeface="Public Sans"/>
                  <a:sym typeface="Public Sans"/>
                </a:rPr>
                <a:t>how to collect datasets for training?</a:t>
              </a:r>
            </a:p>
            <a:p>
              <a:pPr marL="0" lvl="0" indent="0" algn="l">
                <a:lnSpc>
                  <a:spcPts val="3299"/>
                </a:lnSpc>
                <a:spcBef>
                  <a:spcPct val="0"/>
                </a:spcBef>
              </a:pPr>
              <a:r>
                <a:rPr lang="en-US" sz="2357">
                  <a:solidFill>
                    <a:srgbClr val="252629"/>
                  </a:solidFill>
                  <a:latin typeface="Public Sans"/>
                  <a:ea typeface="Public Sans"/>
                  <a:cs typeface="Public Sans"/>
                  <a:sym typeface="Public Sans"/>
                </a:rPr>
                <a:t>Cambridge Music Technology Multitracks</a:t>
              </a:r>
            </a:p>
          </p:txBody>
        </p:sp>
      </p:grpSp>
      <p:sp>
        <p:nvSpPr>
          <p:cNvPr id="14" name="TextBox 14"/>
          <p:cNvSpPr txBox="1"/>
          <p:nvPr/>
        </p:nvSpPr>
        <p:spPr>
          <a:xfrm>
            <a:off x="1028700" y="1299527"/>
            <a:ext cx="5340021" cy="12954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252629"/>
                </a:solidFill>
                <a:latin typeface="Libre Baskerville"/>
                <a:ea typeface="Libre Baskerville"/>
                <a:cs typeface="Libre Baskerville"/>
                <a:sym typeface="Libre Baskerville"/>
              </a:rPr>
              <a:t>Timeline</a:t>
            </a:r>
          </a:p>
        </p:txBody>
      </p:sp>
      <p:sp>
        <p:nvSpPr>
          <p:cNvPr id="15" name="TextBox 15"/>
          <p:cNvSpPr txBox="1"/>
          <p:nvPr/>
        </p:nvSpPr>
        <p:spPr>
          <a:xfrm>
            <a:off x="9979744" y="2189051"/>
            <a:ext cx="5554482" cy="391809"/>
          </a:xfrm>
          <a:prstGeom prst="rect">
            <a:avLst/>
          </a:prstGeom>
        </p:spPr>
        <p:txBody>
          <a:bodyPr lIns="0" tIns="0" rIns="0" bIns="0" rtlCol="0" anchor="t">
            <a:spAutoFit/>
          </a:bodyPr>
          <a:lstStyle/>
          <a:p>
            <a:pPr marL="0" lvl="0" indent="0" algn="l">
              <a:lnSpc>
                <a:spcPts val="3079"/>
              </a:lnSpc>
              <a:spcBef>
                <a:spcPct val="0"/>
              </a:spcBef>
            </a:pPr>
            <a:r>
              <a:rPr lang="en-US" sz="2199">
                <a:solidFill>
                  <a:srgbClr val="252629"/>
                </a:solidFill>
                <a:latin typeface="Public Sans"/>
                <a:ea typeface="Public Sans"/>
                <a:cs typeface="Public Sans"/>
                <a:sym typeface="Public Sans"/>
              </a:rPr>
              <a:t>using juce to create an easy plugin</a:t>
            </a:r>
          </a:p>
        </p:txBody>
      </p:sp>
      <p:grpSp>
        <p:nvGrpSpPr>
          <p:cNvPr id="16" name="Group 16"/>
          <p:cNvGrpSpPr/>
          <p:nvPr/>
        </p:nvGrpSpPr>
        <p:grpSpPr>
          <a:xfrm>
            <a:off x="9857206" y="6194399"/>
            <a:ext cx="7236797" cy="786095"/>
            <a:chOff x="0" y="0"/>
            <a:chExt cx="9649063" cy="1048127"/>
          </a:xfrm>
        </p:grpSpPr>
        <p:sp>
          <p:nvSpPr>
            <p:cNvPr id="17" name="AutoShape 17"/>
            <p:cNvSpPr/>
            <p:nvPr/>
          </p:nvSpPr>
          <p:spPr>
            <a:xfrm>
              <a:off x="0" y="0"/>
              <a:ext cx="11087" cy="1048127"/>
            </a:xfrm>
            <a:prstGeom prst="rect">
              <a:avLst/>
            </a:prstGeom>
            <a:solidFill>
              <a:srgbClr val="252629"/>
            </a:solidFill>
          </p:spPr>
          <p:txBody>
            <a:bodyPr/>
            <a:lstStyle/>
            <a:p>
              <a:endParaRPr lang="en-TW"/>
            </a:p>
          </p:txBody>
        </p:sp>
        <p:sp>
          <p:nvSpPr>
            <p:cNvPr id="18" name="TextBox 18"/>
            <p:cNvSpPr txBox="1"/>
            <p:nvPr/>
          </p:nvSpPr>
          <p:spPr>
            <a:xfrm>
              <a:off x="484854" y="-37999"/>
              <a:ext cx="9164209" cy="1076500"/>
            </a:xfrm>
            <a:prstGeom prst="rect">
              <a:avLst/>
            </a:prstGeom>
          </p:spPr>
          <p:txBody>
            <a:bodyPr lIns="0" tIns="0" rIns="0" bIns="0" rtlCol="0" anchor="t">
              <a:spAutoFit/>
            </a:bodyPr>
            <a:lstStyle/>
            <a:p>
              <a:pPr algn="l">
                <a:lnSpc>
                  <a:spcPts val="3299"/>
                </a:lnSpc>
              </a:pPr>
              <a:r>
                <a:rPr lang="en-US" sz="2357">
                  <a:solidFill>
                    <a:srgbClr val="252629"/>
                  </a:solidFill>
                  <a:latin typeface="Public Sans"/>
                  <a:ea typeface="Public Sans"/>
                  <a:cs typeface="Public Sans"/>
                  <a:sym typeface="Public Sans"/>
                </a:rPr>
                <a:t>..... AI EQ?</a:t>
              </a:r>
            </a:p>
            <a:p>
              <a:pPr marL="0" lvl="0" indent="0" algn="l">
                <a:lnSpc>
                  <a:spcPts val="3299"/>
                </a:lnSpc>
                <a:spcBef>
                  <a:spcPct val="0"/>
                </a:spcBef>
              </a:pPr>
              <a:r>
                <a:rPr lang="en-US" sz="2357">
                  <a:solidFill>
                    <a:srgbClr val="252629"/>
                  </a:solidFill>
                  <a:latin typeface="Public Sans"/>
                  <a:ea typeface="Public Sans"/>
                  <a:cs typeface="Public Sans"/>
                  <a:sym typeface="Public Sans"/>
                </a:rPr>
                <a:t>Cambridge Music Technology Multitracks</a:t>
              </a:r>
            </a:p>
          </p:txBody>
        </p:sp>
      </p:grpSp>
      <p:grpSp>
        <p:nvGrpSpPr>
          <p:cNvPr id="19" name="Group 19"/>
          <p:cNvGrpSpPr/>
          <p:nvPr/>
        </p:nvGrpSpPr>
        <p:grpSpPr>
          <a:xfrm>
            <a:off x="9857206" y="7869818"/>
            <a:ext cx="7236797" cy="786095"/>
            <a:chOff x="0" y="0"/>
            <a:chExt cx="9649063" cy="1048127"/>
          </a:xfrm>
        </p:grpSpPr>
        <p:sp>
          <p:nvSpPr>
            <p:cNvPr id="20" name="AutoShape 20"/>
            <p:cNvSpPr/>
            <p:nvPr/>
          </p:nvSpPr>
          <p:spPr>
            <a:xfrm>
              <a:off x="0" y="0"/>
              <a:ext cx="11087" cy="1048127"/>
            </a:xfrm>
            <a:prstGeom prst="rect">
              <a:avLst/>
            </a:prstGeom>
            <a:solidFill>
              <a:srgbClr val="252629"/>
            </a:solidFill>
          </p:spPr>
          <p:txBody>
            <a:bodyPr/>
            <a:lstStyle/>
            <a:p>
              <a:endParaRPr lang="en-TW"/>
            </a:p>
          </p:txBody>
        </p:sp>
        <p:sp>
          <p:nvSpPr>
            <p:cNvPr id="21" name="TextBox 21"/>
            <p:cNvSpPr txBox="1"/>
            <p:nvPr/>
          </p:nvSpPr>
          <p:spPr>
            <a:xfrm>
              <a:off x="484854" y="239177"/>
              <a:ext cx="9164209" cy="522149"/>
            </a:xfrm>
            <a:prstGeom prst="rect">
              <a:avLst/>
            </a:prstGeom>
          </p:spPr>
          <p:txBody>
            <a:bodyPr lIns="0" tIns="0" rIns="0" bIns="0" rtlCol="0" anchor="t">
              <a:spAutoFit/>
            </a:bodyPr>
            <a:lstStyle/>
            <a:p>
              <a:pPr marL="0" lvl="0" indent="0" algn="l">
                <a:lnSpc>
                  <a:spcPts val="3299"/>
                </a:lnSpc>
                <a:spcBef>
                  <a:spcPct val="0"/>
                </a:spcBef>
              </a:pPr>
              <a:r>
                <a:rPr lang="en-US" sz="2357">
                  <a:solidFill>
                    <a:srgbClr val="252629"/>
                  </a:solidFill>
                  <a:latin typeface="Public Sans"/>
                  <a:ea typeface="Public Sans"/>
                  <a:cs typeface="Public Sans"/>
                  <a:sym typeface="Public Sans"/>
                </a:rPr>
                <a:t>LLM based Synthesizer</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9C95"/>
        </a:solidFill>
        <a:effectLst/>
      </p:bgPr>
    </p:bg>
    <p:spTree>
      <p:nvGrpSpPr>
        <p:cNvPr id="1" name=""/>
        <p:cNvGrpSpPr/>
        <p:nvPr/>
      </p:nvGrpSpPr>
      <p:grpSpPr>
        <a:xfrm>
          <a:off x="0" y="0"/>
          <a:ext cx="0" cy="0"/>
          <a:chOff x="0" y="0"/>
          <a:chExt cx="0" cy="0"/>
        </a:xfrm>
      </p:grpSpPr>
      <p:sp>
        <p:nvSpPr>
          <p:cNvPr id="2" name="AutoShape 2"/>
          <p:cNvSpPr/>
          <p:nvPr/>
        </p:nvSpPr>
        <p:spPr>
          <a:xfrm>
            <a:off x="1219200" y="6168537"/>
            <a:ext cx="9651" cy="2776081"/>
          </a:xfrm>
          <a:prstGeom prst="rect">
            <a:avLst/>
          </a:prstGeom>
          <a:solidFill>
            <a:srgbClr val="FFFFFF"/>
          </a:solidFill>
        </p:spPr>
        <p:txBody>
          <a:bodyPr/>
          <a:lstStyle/>
          <a:p>
            <a:endParaRPr lang="en-TW"/>
          </a:p>
        </p:txBody>
      </p:sp>
      <p:sp>
        <p:nvSpPr>
          <p:cNvPr id="3" name="AutoShape 3"/>
          <p:cNvSpPr/>
          <p:nvPr/>
        </p:nvSpPr>
        <p:spPr>
          <a:xfrm>
            <a:off x="6953250" y="6168537"/>
            <a:ext cx="9651" cy="2776081"/>
          </a:xfrm>
          <a:prstGeom prst="rect">
            <a:avLst/>
          </a:prstGeom>
          <a:solidFill>
            <a:srgbClr val="FFFFFF"/>
          </a:solidFill>
        </p:spPr>
        <p:txBody>
          <a:bodyPr/>
          <a:lstStyle/>
          <a:p>
            <a:endParaRPr lang="en-TW"/>
          </a:p>
        </p:txBody>
      </p:sp>
      <p:sp>
        <p:nvSpPr>
          <p:cNvPr id="4" name="AutoShape 4"/>
          <p:cNvSpPr/>
          <p:nvPr/>
        </p:nvSpPr>
        <p:spPr>
          <a:xfrm>
            <a:off x="12687300" y="6168537"/>
            <a:ext cx="9651" cy="2776081"/>
          </a:xfrm>
          <a:prstGeom prst="rect">
            <a:avLst/>
          </a:prstGeom>
          <a:solidFill>
            <a:srgbClr val="FFFFFF"/>
          </a:solidFill>
        </p:spPr>
        <p:txBody>
          <a:bodyPr/>
          <a:lstStyle/>
          <a:p>
            <a:endParaRPr lang="en-TW"/>
          </a:p>
        </p:txBody>
      </p:sp>
      <p:sp>
        <p:nvSpPr>
          <p:cNvPr id="5" name="Freeform 5"/>
          <p:cNvSpPr/>
          <p:nvPr/>
        </p:nvSpPr>
        <p:spPr>
          <a:xfrm>
            <a:off x="0" y="0"/>
            <a:ext cx="18288000" cy="4612821"/>
          </a:xfrm>
          <a:custGeom>
            <a:avLst/>
            <a:gdLst/>
            <a:ahLst/>
            <a:cxnLst/>
            <a:rect l="l" t="t" r="r" b="b"/>
            <a:pathLst>
              <a:path w="18288000" h="4612821">
                <a:moveTo>
                  <a:pt x="0" y="0"/>
                </a:moveTo>
                <a:lnTo>
                  <a:pt x="18288000" y="0"/>
                </a:lnTo>
                <a:lnTo>
                  <a:pt x="18288000" y="4612821"/>
                </a:lnTo>
                <a:lnTo>
                  <a:pt x="0" y="4612821"/>
                </a:lnTo>
                <a:lnTo>
                  <a:pt x="0" y="0"/>
                </a:lnTo>
                <a:close/>
              </a:path>
            </a:pathLst>
          </a:custGeom>
          <a:blipFill>
            <a:blip r:embed="rId2"/>
            <a:stretch>
              <a:fillRect l="-6584" t="-10619" r="-15939" b="-223947"/>
            </a:stretch>
          </a:blipFill>
        </p:spPr>
        <p:txBody>
          <a:bodyPr/>
          <a:lstStyle/>
          <a:p>
            <a:endParaRPr lang="en-TW"/>
          </a:p>
        </p:txBody>
      </p:sp>
      <p:grpSp>
        <p:nvGrpSpPr>
          <p:cNvPr id="6" name="Group 6"/>
          <p:cNvGrpSpPr/>
          <p:nvPr/>
        </p:nvGrpSpPr>
        <p:grpSpPr>
          <a:xfrm>
            <a:off x="17010927" y="4212693"/>
            <a:ext cx="1277073" cy="800257"/>
            <a:chOff x="0" y="0"/>
            <a:chExt cx="1702765" cy="1067010"/>
          </a:xfrm>
        </p:grpSpPr>
        <p:sp>
          <p:nvSpPr>
            <p:cNvPr id="7" name="AutoShape 7"/>
            <p:cNvSpPr/>
            <p:nvPr/>
          </p:nvSpPr>
          <p:spPr>
            <a:xfrm>
              <a:off x="0" y="0"/>
              <a:ext cx="1702765" cy="1067010"/>
            </a:xfrm>
            <a:prstGeom prst="rect">
              <a:avLst/>
            </a:prstGeom>
            <a:solidFill>
              <a:srgbClr val="252629"/>
            </a:solidFill>
          </p:spPr>
          <p:txBody>
            <a:bodyPr/>
            <a:lstStyle/>
            <a:p>
              <a:endParaRPr lang="en-TW"/>
            </a:p>
          </p:txBody>
        </p:sp>
        <p:sp>
          <p:nvSpPr>
            <p:cNvPr id="8" name="Freeform 8"/>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grpSp>
        <p:nvGrpSpPr>
          <p:cNvPr id="9" name="Group 9"/>
          <p:cNvGrpSpPr/>
          <p:nvPr/>
        </p:nvGrpSpPr>
        <p:grpSpPr>
          <a:xfrm>
            <a:off x="1219200" y="1238428"/>
            <a:ext cx="13716000" cy="2135966"/>
            <a:chOff x="0" y="0"/>
            <a:chExt cx="18288000" cy="2847955"/>
          </a:xfrm>
        </p:grpSpPr>
        <p:sp>
          <p:nvSpPr>
            <p:cNvPr id="10" name="TextBox 10"/>
            <p:cNvSpPr txBox="1"/>
            <p:nvPr/>
          </p:nvSpPr>
          <p:spPr>
            <a:xfrm>
              <a:off x="0" y="-9525"/>
              <a:ext cx="18288000" cy="17240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252629"/>
                  </a:solidFill>
                  <a:latin typeface="Libre Baskerville"/>
                  <a:ea typeface="Libre Baskerville"/>
                  <a:cs typeface="Libre Baskerville"/>
                  <a:sym typeface="Libre Baskerville"/>
                </a:rPr>
                <a:t>Speci</a:t>
              </a:r>
              <a:r>
                <a:rPr lang="en-US" sz="8500" u="none">
                  <a:solidFill>
                    <a:srgbClr val="252629"/>
                  </a:solidFill>
                  <a:latin typeface="Libre Baskerville"/>
                  <a:ea typeface="Libre Baskerville"/>
                  <a:cs typeface="Libre Baskerville"/>
                  <a:sym typeface="Libre Baskerville"/>
                </a:rPr>
                <a:t>al Projects</a:t>
              </a:r>
            </a:p>
          </p:txBody>
        </p:sp>
        <p:sp>
          <p:nvSpPr>
            <p:cNvPr id="11" name="TextBox 11"/>
            <p:cNvSpPr txBox="1"/>
            <p:nvPr/>
          </p:nvSpPr>
          <p:spPr>
            <a:xfrm>
              <a:off x="0" y="2291272"/>
              <a:ext cx="18288000" cy="556683"/>
            </a:xfrm>
            <a:prstGeom prst="rect">
              <a:avLst/>
            </a:prstGeom>
          </p:spPr>
          <p:txBody>
            <a:bodyPr lIns="0" tIns="0" rIns="0" bIns="0" rtlCol="0" anchor="t">
              <a:spAutoFit/>
            </a:bodyPr>
            <a:lstStyle/>
            <a:p>
              <a:pPr marL="0" lvl="0" indent="0" algn="l">
                <a:lnSpc>
                  <a:spcPts val="3499"/>
                </a:lnSpc>
                <a:spcBef>
                  <a:spcPct val="0"/>
                </a:spcBef>
              </a:pPr>
              <a:r>
                <a:rPr lang="en-US" sz="2499">
                  <a:solidFill>
                    <a:srgbClr val="252629"/>
                  </a:solidFill>
                  <a:latin typeface="Public Sans"/>
                  <a:ea typeface="Public Sans"/>
                  <a:cs typeface="Public Sans"/>
                  <a:sym typeface="Public Sans"/>
                </a:rPr>
                <a:t>These</a:t>
              </a:r>
              <a:r>
                <a:rPr lang="en-US" sz="2499" u="none">
                  <a:solidFill>
                    <a:srgbClr val="252629"/>
                  </a:solidFill>
                  <a:latin typeface="Public Sans"/>
                  <a:ea typeface="Public Sans"/>
                  <a:cs typeface="Public Sans"/>
                  <a:sym typeface="Public Sans"/>
                </a:rPr>
                <a:t> are projects from other teams asking for our assistance.</a:t>
              </a:r>
            </a:p>
          </p:txBody>
        </p:sp>
      </p:grpSp>
      <p:grpSp>
        <p:nvGrpSpPr>
          <p:cNvPr id="12" name="Group 12"/>
          <p:cNvGrpSpPr/>
          <p:nvPr/>
        </p:nvGrpSpPr>
        <p:grpSpPr>
          <a:xfrm>
            <a:off x="1866900" y="6271741"/>
            <a:ext cx="3733800" cy="2569671"/>
            <a:chOff x="0" y="0"/>
            <a:chExt cx="4978400" cy="3426228"/>
          </a:xfrm>
        </p:grpSpPr>
        <p:sp>
          <p:nvSpPr>
            <p:cNvPr id="13" name="TextBox 13"/>
            <p:cNvSpPr txBox="1"/>
            <p:nvPr/>
          </p:nvSpPr>
          <p:spPr>
            <a:xfrm>
              <a:off x="0" y="-9525"/>
              <a:ext cx="4978400" cy="1533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Libre Baskerville"/>
                  <a:ea typeface="Libre Baskerville"/>
                  <a:cs typeface="Libre Baskerville"/>
                  <a:sym typeface="Libre Baskerville"/>
                </a:rPr>
                <a:t>01</a:t>
              </a:r>
            </a:p>
          </p:txBody>
        </p:sp>
        <p:sp>
          <p:nvSpPr>
            <p:cNvPr id="14" name="TextBox 14"/>
            <p:cNvSpPr txBox="1"/>
            <p:nvPr/>
          </p:nvSpPr>
          <p:spPr>
            <a:xfrm>
              <a:off x="0" y="1846772"/>
              <a:ext cx="4978400" cy="1579457"/>
            </a:xfrm>
            <a:prstGeom prst="rect">
              <a:avLst/>
            </a:prstGeom>
          </p:spPr>
          <p:txBody>
            <a:bodyPr lIns="0" tIns="0" rIns="0" bIns="0" rtlCol="0" anchor="t">
              <a:spAutoFit/>
            </a:bodyPr>
            <a:lstStyle/>
            <a:p>
              <a:pPr marL="0" lvl="0" indent="0" algn="l">
                <a:lnSpc>
                  <a:spcPts val="3220"/>
                </a:lnSpc>
                <a:spcBef>
                  <a:spcPct val="0"/>
                </a:spcBef>
              </a:pPr>
              <a:r>
                <a:rPr lang="en-US" sz="2300" b="1" spc="34">
                  <a:solidFill>
                    <a:srgbClr val="FFFFFF"/>
                  </a:solidFill>
                  <a:latin typeface="Public Sans Bold"/>
                  <a:ea typeface="Public Sans Bold"/>
                  <a:cs typeface="Public Sans Bold"/>
                  <a:sym typeface="Public Sans Bold"/>
                </a:rPr>
                <a:t>UPDAT</a:t>
              </a:r>
              <a:r>
                <a:rPr lang="en-US" sz="2300" b="1" u="none" spc="34">
                  <a:solidFill>
                    <a:srgbClr val="FFFFFF"/>
                  </a:solidFill>
                  <a:latin typeface="Public Sans Bold"/>
                  <a:ea typeface="Public Sans Bold"/>
                  <a:cs typeface="Public Sans Bold"/>
                  <a:sym typeface="Public Sans Bold"/>
                </a:rPr>
                <a:t>E TRAINING MANUAL FOR REAL ESTATE AGENTS</a:t>
              </a:r>
            </a:p>
          </p:txBody>
        </p:sp>
      </p:grpSp>
      <p:grpSp>
        <p:nvGrpSpPr>
          <p:cNvPr id="15" name="Group 15"/>
          <p:cNvGrpSpPr/>
          <p:nvPr/>
        </p:nvGrpSpPr>
        <p:grpSpPr>
          <a:xfrm>
            <a:off x="7600950" y="6271741"/>
            <a:ext cx="3733800" cy="2169621"/>
            <a:chOff x="0" y="0"/>
            <a:chExt cx="4978400" cy="2892828"/>
          </a:xfrm>
        </p:grpSpPr>
        <p:sp>
          <p:nvSpPr>
            <p:cNvPr id="16" name="TextBox 16"/>
            <p:cNvSpPr txBox="1"/>
            <p:nvPr/>
          </p:nvSpPr>
          <p:spPr>
            <a:xfrm>
              <a:off x="0" y="-9525"/>
              <a:ext cx="4978400" cy="1533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Libre Baskerville"/>
                  <a:ea typeface="Libre Baskerville"/>
                  <a:cs typeface="Libre Baskerville"/>
                  <a:sym typeface="Libre Baskerville"/>
                </a:rPr>
                <a:t>02</a:t>
              </a:r>
            </a:p>
          </p:txBody>
        </p:sp>
        <p:sp>
          <p:nvSpPr>
            <p:cNvPr id="17" name="TextBox 17"/>
            <p:cNvSpPr txBox="1"/>
            <p:nvPr/>
          </p:nvSpPr>
          <p:spPr>
            <a:xfrm>
              <a:off x="0" y="1846772"/>
              <a:ext cx="4978400" cy="1046057"/>
            </a:xfrm>
            <a:prstGeom prst="rect">
              <a:avLst/>
            </a:prstGeom>
          </p:spPr>
          <p:txBody>
            <a:bodyPr lIns="0" tIns="0" rIns="0" bIns="0" rtlCol="0" anchor="t">
              <a:spAutoFit/>
            </a:bodyPr>
            <a:lstStyle/>
            <a:p>
              <a:pPr marL="0" lvl="0" indent="0" algn="l">
                <a:lnSpc>
                  <a:spcPts val="3220"/>
                </a:lnSpc>
                <a:spcBef>
                  <a:spcPct val="0"/>
                </a:spcBef>
              </a:pPr>
              <a:r>
                <a:rPr lang="en-US" sz="2300" b="1" spc="34">
                  <a:solidFill>
                    <a:srgbClr val="FFFFFF"/>
                  </a:solidFill>
                  <a:latin typeface="Public Sans Bold"/>
                  <a:ea typeface="Public Sans Bold"/>
                  <a:cs typeface="Public Sans Bold"/>
                  <a:sym typeface="Public Sans Bold"/>
                </a:rPr>
                <a:t>DESIGN PROP</a:t>
              </a:r>
              <a:r>
                <a:rPr lang="en-US" sz="2300" b="1" u="none" spc="34">
                  <a:solidFill>
                    <a:srgbClr val="FFFFFF"/>
                  </a:solidFill>
                  <a:latin typeface="Public Sans Bold"/>
                  <a:ea typeface="Public Sans Bold"/>
                  <a:cs typeface="Public Sans Bold"/>
                  <a:sym typeface="Public Sans Bold"/>
                </a:rPr>
                <a:t>ERTY LISTING COLLATERALS</a:t>
              </a:r>
            </a:p>
          </p:txBody>
        </p:sp>
      </p:grpSp>
      <p:grpSp>
        <p:nvGrpSpPr>
          <p:cNvPr id="18" name="Group 18"/>
          <p:cNvGrpSpPr/>
          <p:nvPr/>
        </p:nvGrpSpPr>
        <p:grpSpPr>
          <a:xfrm>
            <a:off x="13335000" y="6271741"/>
            <a:ext cx="3733800" cy="2569671"/>
            <a:chOff x="0" y="0"/>
            <a:chExt cx="4978400" cy="3426228"/>
          </a:xfrm>
        </p:grpSpPr>
        <p:sp>
          <p:nvSpPr>
            <p:cNvPr id="19" name="TextBox 19"/>
            <p:cNvSpPr txBox="1"/>
            <p:nvPr/>
          </p:nvSpPr>
          <p:spPr>
            <a:xfrm>
              <a:off x="0" y="-9525"/>
              <a:ext cx="4978400" cy="1533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Libre Baskerville"/>
                  <a:ea typeface="Libre Baskerville"/>
                  <a:cs typeface="Libre Baskerville"/>
                  <a:sym typeface="Libre Baskerville"/>
                </a:rPr>
                <a:t>03</a:t>
              </a:r>
            </a:p>
          </p:txBody>
        </p:sp>
        <p:sp>
          <p:nvSpPr>
            <p:cNvPr id="20" name="TextBox 20"/>
            <p:cNvSpPr txBox="1"/>
            <p:nvPr/>
          </p:nvSpPr>
          <p:spPr>
            <a:xfrm>
              <a:off x="0" y="1846772"/>
              <a:ext cx="4978400" cy="1579457"/>
            </a:xfrm>
            <a:prstGeom prst="rect">
              <a:avLst/>
            </a:prstGeom>
          </p:spPr>
          <p:txBody>
            <a:bodyPr lIns="0" tIns="0" rIns="0" bIns="0" rtlCol="0" anchor="t">
              <a:spAutoFit/>
            </a:bodyPr>
            <a:lstStyle/>
            <a:p>
              <a:pPr marL="0" lvl="0" indent="0" algn="l">
                <a:lnSpc>
                  <a:spcPts val="3220"/>
                </a:lnSpc>
                <a:spcBef>
                  <a:spcPct val="0"/>
                </a:spcBef>
              </a:pPr>
              <a:r>
                <a:rPr lang="en-US" sz="2300" b="1" spc="34">
                  <a:solidFill>
                    <a:srgbClr val="FFFFFF"/>
                  </a:solidFill>
                  <a:latin typeface="Public Sans Bold"/>
                  <a:ea typeface="Public Sans Bold"/>
                  <a:cs typeface="Public Sans Bold"/>
                  <a:sym typeface="Public Sans Bold"/>
                </a:rPr>
                <a:t>CREATE PROPERTY</a:t>
              </a:r>
              <a:r>
                <a:rPr lang="en-US" sz="2300" b="1" u="none" spc="34">
                  <a:solidFill>
                    <a:srgbClr val="FFFFFF"/>
                  </a:solidFill>
                  <a:latin typeface="Public Sans Bold"/>
                  <a:ea typeface="Public Sans Bold"/>
                  <a:cs typeface="Public Sans Bold"/>
                  <a:sym typeface="Public Sans Bold"/>
                </a:rPr>
                <a:t> LISTING PRESENTATION TEMPLATE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52629"/>
        </a:solidFill>
        <a:effectLst/>
      </p:bgPr>
    </p:bg>
    <p:spTree>
      <p:nvGrpSpPr>
        <p:cNvPr id="1" name=""/>
        <p:cNvGrpSpPr/>
        <p:nvPr/>
      </p:nvGrpSpPr>
      <p:grpSpPr>
        <a:xfrm>
          <a:off x="0" y="0"/>
          <a:ext cx="0" cy="0"/>
          <a:chOff x="0" y="0"/>
          <a:chExt cx="0" cy="0"/>
        </a:xfrm>
      </p:grpSpPr>
      <p:sp>
        <p:nvSpPr>
          <p:cNvPr id="2" name="Freeform 2"/>
          <p:cNvSpPr/>
          <p:nvPr/>
        </p:nvSpPr>
        <p:spPr>
          <a:xfrm>
            <a:off x="10811237" y="0"/>
            <a:ext cx="7476763" cy="10287000"/>
          </a:xfrm>
          <a:custGeom>
            <a:avLst/>
            <a:gdLst/>
            <a:ahLst/>
            <a:cxnLst/>
            <a:rect l="l" t="t" r="r" b="b"/>
            <a:pathLst>
              <a:path w="7476763" h="10287000">
                <a:moveTo>
                  <a:pt x="0" y="0"/>
                </a:moveTo>
                <a:lnTo>
                  <a:pt x="7476763" y="0"/>
                </a:lnTo>
                <a:lnTo>
                  <a:pt x="7476763" y="10287000"/>
                </a:lnTo>
                <a:lnTo>
                  <a:pt x="0" y="10287000"/>
                </a:lnTo>
                <a:lnTo>
                  <a:pt x="0" y="0"/>
                </a:lnTo>
                <a:close/>
              </a:path>
            </a:pathLst>
          </a:custGeom>
          <a:blipFill>
            <a:blip r:embed="rId2"/>
            <a:stretch>
              <a:fillRect l="-27752" t="-49264" r="-10491" b="-1452"/>
            </a:stretch>
          </a:blipFill>
        </p:spPr>
        <p:txBody>
          <a:bodyPr/>
          <a:lstStyle/>
          <a:p>
            <a:endParaRPr lang="en-TW"/>
          </a:p>
        </p:txBody>
      </p:sp>
      <p:grpSp>
        <p:nvGrpSpPr>
          <p:cNvPr id="3" name="Group 3"/>
          <p:cNvGrpSpPr/>
          <p:nvPr/>
        </p:nvGrpSpPr>
        <p:grpSpPr>
          <a:xfrm>
            <a:off x="1156525" y="3519034"/>
            <a:ext cx="7742299" cy="3248932"/>
            <a:chOff x="0" y="0"/>
            <a:chExt cx="10323065" cy="4331910"/>
          </a:xfrm>
        </p:grpSpPr>
        <p:sp>
          <p:nvSpPr>
            <p:cNvPr id="4" name="AutoShape 4"/>
            <p:cNvSpPr/>
            <p:nvPr/>
          </p:nvSpPr>
          <p:spPr>
            <a:xfrm>
              <a:off x="0" y="0"/>
              <a:ext cx="12700" cy="4331910"/>
            </a:xfrm>
            <a:prstGeom prst="rect">
              <a:avLst/>
            </a:prstGeom>
            <a:solidFill>
              <a:srgbClr val="FFFFFF"/>
            </a:solidFill>
          </p:spPr>
          <p:txBody>
            <a:bodyPr/>
            <a:lstStyle/>
            <a:p>
              <a:endParaRPr lang="en-TW"/>
            </a:p>
          </p:txBody>
        </p:sp>
        <p:sp>
          <p:nvSpPr>
            <p:cNvPr id="5" name="TextBox 5"/>
            <p:cNvSpPr txBox="1"/>
            <p:nvPr/>
          </p:nvSpPr>
          <p:spPr>
            <a:xfrm>
              <a:off x="888718" y="258838"/>
              <a:ext cx="9434347" cy="3718983"/>
            </a:xfrm>
            <a:prstGeom prst="rect">
              <a:avLst/>
            </a:prstGeom>
          </p:spPr>
          <p:txBody>
            <a:bodyPr lIns="0" tIns="0" rIns="0" bIns="0" rtlCol="0" anchor="t">
              <a:spAutoFit/>
            </a:bodyPr>
            <a:lstStyle/>
            <a:p>
              <a:pPr marL="0" lvl="0" indent="0" algn="l">
                <a:lnSpc>
                  <a:spcPts val="5600"/>
                </a:lnSpc>
                <a:spcBef>
                  <a:spcPct val="0"/>
                </a:spcBef>
              </a:pPr>
              <a:r>
                <a:rPr lang="en-US" sz="4000">
                  <a:solidFill>
                    <a:srgbClr val="FFFFFF"/>
                  </a:solidFill>
                  <a:latin typeface="Public Sans"/>
                  <a:ea typeface="Public Sans"/>
                  <a:cs typeface="Public Sans"/>
                  <a:sym typeface="Public Sans"/>
                </a:rPr>
                <a:t>T</a:t>
              </a:r>
              <a:r>
                <a:rPr lang="en-US" sz="4000" u="none">
                  <a:solidFill>
                    <a:srgbClr val="FFFFFF"/>
                  </a:solidFill>
                  <a:latin typeface="Public Sans"/>
                  <a:ea typeface="Public Sans"/>
                  <a:cs typeface="Public Sans"/>
                  <a:sym typeface="Public Sans"/>
                </a:rPr>
                <a:t>he editorial plan includes references to updated website content, including property listings.</a:t>
              </a:r>
            </a:p>
          </p:txBody>
        </p:sp>
      </p:grpSp>
      <p:grpSp>
        <p:nvGrpSpPr>
          <p:cNvPr id="6" name="Group 6"/>
          <p:cNvGrpSpPr/>
          <p:nvPr/>
        </p:nvGrpSpPr>
        <p:grpSpPr>
          <a:xfrm>
            <a:off x="10172700" y="4743371"/>
            <a:ext cx="1277073" cy="800257"/>
            <a:chOff x="0" y="0"/>
            <a:chExt cx="1702765" cy="1067010"/>
          </a:xfrm>
        </p:grpSpPr>
        <p:sp>
          <p:nvSpPr>
            <p:cNvPr id="7" name="AutoShape 7"/>
            <p:cNvSpPr/>
            <p:nvPr/>
          </p:nvSpPr>
          <p:spPr>
            <a:xfrm>
              <a:off x="0" y="0"/>
              <a:ext cx="1702765" cy="1067010"/>
            </a:xfrm>
            <a:prstGeom prst="rect">
              <a:avLst/>
            </a:prstGeom>
            <a:solidFill>
              <a:srgbClr val="A19C95"/>
            </a:solidFill>
          </p:spPr>
          <p:txBody>
            <a:bodyPr/>
            <a:lstStyle/>
            <a:p>
              <a:endParaRPr lang="en-TW"/>
            </a:p>
          </p:txBody>
        </p:sp>
        <p:sp>
          <p:nvSpPr>
            <p:cNvPr id="8" name="Freeform 8"/>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alphaModFix amt="9999"/>
            </a:blip>
            <a:stretch>
              <a:fillRect l="-37482" r="-31267"/>
            </a:stretch>
          </a:blipFill>
        </p:spPr>
        <p:txBody>
          <a:bodyPr/>
          <a:lstStyle/>
          <a:p>
            <a:endParaRPr lang="en-TW"/>
          </a:p>
        </p:txBody>
      </p:sp>
      <p:pic>
        <p:nvPicPr>
          <p:cNvPr id="3" name="Picture 3"/>
          <p:cNvPicPr>
            <a:picLocks noChangeAspect="1"/>
          </p:cNvPicPr>
          <p:nvPr/>
        </p:nvPicPr>
        <p:blipFill>
          <a:blip r:embed="rId3"/>
          <a:stretch>
            <a:fillRect/>
          </a:stretch>
        </p:blipFill>
        <p:spPr>
          <a:xfrm>
            <a:off x="9427745" y="236889"/>
            <a:ext cx="8581874" cy="9771677"/>
          </a:xfrm>
          <a:prstGeom prst="rect">
            <a:avLst/>
          </a:prstGeom>
        </p:spPr>
      </p:pic>
      <p:sp>
        <p:nvSpPr>
          <p:cNvPr id="4" name="TextBox 4"/>
          <p:cNvSpPr txBox="1"/>
          <p:nvPr/>
        </p:nvSpPr>
        <p:spPr>
          <a:xfrm>
            <a:off x="1212748" y="2400300"/>
            <a:ext cx="6718504" cy="5486400"/>
          </a:xfrm>
          <a:prstGeom prst="rect">
            <a:avLst/>
          </a:prstGeom>
        </p:spPr>
        <p:txBody>
          <a:bodyPr lIns="0" tIns="0" rIns="0" bIns="0" rtlCol="0" anchor="t">
            <a:spAutoFit/>
          </a:bodyPr>
          <a:lstStyle/>
          <a:p>
            <a:pPr algn="l">
              <a:lnSpc>
                <a:spcPts val="7200"/>
              </a:lnSpc>
            </a:pPr>
            <a:r>
              <a:rPr lang="en-US" sz="6000">
                <a:solidFill>
                  <a:srgbClr val="252629"/>
                </a:solidFill>
                <a:latin typeface="Libre Baskerville"/>
                <a:ea typeface="Libre Baskerville"/>
                <a:cs typeface="Libre Baskerville"/>
                <a:sym typeface="Libre Baskerville"/>
              </a:rPr>
              <a:t>We learned</a:t>
            </a:r>
          </a:p>
          <a:p>
            <a:pPr marL="0" lvl="0" indent="0" algn="l">
              <a:lnSpc>
                <a:spcPts val="7200"/>
              </a:lnSpc>
              <a:spcBef>
                <a:spcPct val="0"/>
              </a:spcBef>
            </a:pPr>
            <a:r>
              <a:rPr lang="en-US" sz="6000">
                <a:solidFill>
                  <a:srgbClr val="252629"/>
                </a:solidFill>
                <a:latin typeface="Libre Baskerville"/>
                <a:ea typeface="Libre Baskerville"/>
                <a:cs typeface="Libre Baskerville"/>
                <a:sym typeface="Libre Baskerville"/>
              </a:rPr>
              <a:t>that soc</a:t>
            </a:r>
            <a:r>
              <a:rPr lang="en-US" sz="6000" u="none">
                <a:solidFill>
                  <a:srgbClr val="252629"/>
                </a:solidFill>
                <a:latin typeface="Libre Baskerville"/>
                <a:ea typeface="Libre Baskerville"/>
                <a:cs typeface="Libre Baskerville"/>
                <a:sym typeface="Libre Baskerville"/>
              </a:rPr>
              <a:t>ial media posts on real estate tips are the </a:t>
            </a:r>
            <a:r>
              <a:rPr lang="en-US" sz="6000" u="none">
                <a:solidFill>
                  <a:srgbClr val="A19C95"/>
                </a:solidFill>
                <a:latin typeface="Libre Baskerville"/>
                <a:ea typeface="Libre Baskerville"/>
                <a:cs typeface="Libre Baskerville"/>
                <a:sym typeface="Libre Baskerville"/>
              </a:rPr>
              <a:t>most liked</a:t>
            </a:r>
            <a:r>
              <a:rPr lang="en-US" sz="6000" u="none">
                <a:solidFill>
                  <a:srgbClr val="252629"/>
                </a:solidFill>
                <a:latin typeface="Libre Baskerville"/>
                <a:ea typeface="Libre Baskerville"/>
                <a:cs typeface="Libre Baskerville"/>
                <a:sym typeface="Libre Baskerville"/>
              </a:rPr>
              <a:t> and </a:t>
            </a:r>
            <a:r>
              <a:rPr lang="en-US" sz="6000" u="none">
                <a:solidFill>
                  <a:srgbClr val="A19C95"/>
                </a:solidFill>
                <a:latin typeface="Libre Baskerville"/>
                <a:ea typeface="Libre Baskerville"/>
                <a:cs typeface="Libre Baskerville"/>
                <a:sym typeface="Libre Baskerville"/>
              </a:rPr>
              <a:t>shared</a:t>
            </a:r>
            <a:r>
              <a:rPr lang="en-US" sz="6000" u="none">
                <a:solidFill>
                  <a:srgbClr val="252629"/>
                </a:solidFill>
                <a:latin typeface="Libre Baskerville"/>
                <a:ea typeface="Libre Baskerville"/>
                <a:cs typeface="Libre Baskerville"/>
                <a:sym typeface="Libre Baskerville"/>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008471" cy="10287000"/>
          </a:xfrm>
          <a:custGeom>
            <a:avLst/>
            <a:gdLst/>
            <a:ahLst/>
            <a:cxnLst/>
            <a:rect l="l" t="t" r="r" b="b"/>
            <a:pathLst>
              <a:path w="5008471" h="10287000">
                <a:moveTo>
                  <a:pt x="0" y="0"/>
                </a:moveTo>
                <a:lnTo>
                  <a:pt x="5008471" y="0"/>
                </a:lnTo>
                <a:lnTo>
                  <a:pt x="5008471" y="10287000"/>
                </a:lnTo>
                <a:lnTo>
                  <a:pt x="0" y="10287000"/>
                </a:lnTo>
                <a:lnTo>
                  <a:pt x="0" y="0"/>
                </a:lnTo>
                <a:close/>
              </a:path>
            </a:pathLst>
          </a:custGeom>
          <a:blipFill>
            <a:blip r:embed="rId2"/>
            <a:stretch>
              <a:fillRect l="-18464" r="-18464"/>
            </a:stretch>
          </a:blipFill>
        </p:spPr>
        <p:txBody>
          <a:bodyPr/>
          <a:lstStyle/>
          <a:p>
            <a:endParaRPr lang="en-TW"/>
          </a:p>
        </p:txBody>
      </p:sp>
      <p:grpSp>
        <p:nvGrpSpPr>
          <p:cNvPr id="3" name="Group 3"/>
          <p:cNvGrpSpPr/>
          <p:nvPr/>
        </p:nvGrpSpPr>
        <p:grpSpPr>
          <a:xfrm>
            <a:off x="6971048" y="4743371"/>
            <a:ext cx="9997637" cy="900460"/>
            <a:chOff x="0" y="0"/>
            <a:chExt cx="13330183" cy="1200614"/>
          </a:xfrm>
        </p:grpSpPr>
        <p:sp>
          <p:nvSpPr>
            <p:cNvPr id="4" name="AutoShape 4"/>
            <p:cNvSpPr/>
            <p:nvPr/>
          </p:nvSpPr>
          <p:spPr>
            <a:xfrm>
              <a:off x="0" y="0"/>
              <a:ext cx="12700" cy="1200614"/>
            </a:xfrm>
            <a:prstGeom prst="rect">
              <a:avLst/>
            </a:prstGeom>
            <a:solidFill>
              <a:srgbClr val="252629"/>
            </a:solidFill>
          </p:spPr>
          <p:txBody>
            <a:bodyPr/>
            <a:lstStyle/>
            <a:p>
              <a:endParaRPr lang="en-TW"/>
            </a:p>
          </p:txBody>
        </p:sp>
        <p:sp>
          <p:nvSpPr>
            <p:cNvPr id="5" name="TextBox 5"/>
            <p:cNvSpPr txBox="1"/>
            <p:nvPr/>
          </p:nvSpPr>
          <p:spPr>
            <a:xfrm>
              <a:off x="669826" y="-46123"/>
              <a:ext cx="12660357" cy="1235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N</a:t>
              </a:r>
              <a:r>
                <a:rPr lang="en-US" sz="2700" u="none">
                  <a:solidFill>
                    <a:srgbClr val="252629"/>
                  </a:solidFill>
                  <a:latin typeface="Public Sans"/>
                  <a:ea typeface="Public Sans"/>
                  <a:cs typeface="Public Sans"/>
                  <a:sym typeface="Public Sans"/>
                </a:rPr>
                <a:t>ew property listings will be posted</a:t>
              </a:r>
            </a:p>
            <a:p>
              <a:pPr marL="0" lvl="0" indent="0" algn="l">
                <a:lnSpc>
                  <a:spcPts val="3779"/>
                </a:lnSpc>
                <a:spcBef>
                  <a:spcPct val="0"/>
                </a:spcBef>
              </a:pPr>
              <a:r>
                <a:rPr lang="en-US" sz="2700" u="none">
                  <a:solidFill>
                    <a:srgbClr val="252629"/>
                  </a:solidFill>
                  <a:latin typeface="Public Sans"/>
                  <a:ea typeface="Public Sans"/>
                  <a:cs typeface="Public Sans"/>
                  <a:sym typeface="Public Sans"/>
                </a:rPr>
                <a:t>twice a week starting next month</a:t>
              </a:r>
            </a:p>
          </p:txBody>
        </p:sp>
      </p:grpSp>
      <p:grpSp>
        <p:nvGrpSpPr>
          <p:cNvPr id="6" name="Group 6"/>
          <p:cNvGrpSpPr/>
          <p:nvPr/>
        </p:nvGrpSpPr>
        <p:grpSpPr>
          <a:xfrm>
            <a:off x="6971048" y="6418446"/>
            <a:ext cx="9997637" cy="900460"/>
            <a:chOff x="0" y="0"/>
            <a:chExt cx="13330183" cy="1200614"/>
          </a:xfrm>
        </p:grpSpPr>
        <p:sp>
          <p:nvSpPr>
            <p:cNvPr id="7" name="AutoShape 7"/>
            <p:cNvSpPr/>
            <p:nvPr/>
          </p:nvSpPr>
          <p:spPr>
            <a:xfrm>
              <a:off x="0" y="0"/>
              <a:ext cx="12700" cy="1200614"/>
            </a:xfrm>
            <a:prstGeom prst="rect">
              <a:avLst/>
            </a:prstGeom>
            <a:solidFill>
              <a:srgbClr val="252629"/>
            </a:solidFill>
          </p:spPr>
          <p:txBody>
            <a:bodyPr/>
            <a:lstStyle/>
            <a:p>
              <a:endParaRPr lang="en-TW"/>
            </a:p>
          </p:txBody>
        </p:sp>
        <p:sp>
          <p:nvSpPr>
            <p:cNvPr id="8" name="TextBox 8"/>
            <p:cNvSpPr txBox="1"/>
            <p:nvPr/>
          </p:nvSpPr>
          <p:spPr>
            <a:xfrm>
              <a:off x="669826" y="-46123"/>
              <a:ext cx="12660357" cy="1235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The number of inquiries and appointment requests sent through the website increased by 20% after</a:t>
              </a:r>
              <a:r>
                <a:rPr lang="en-US" sz="2700" u="none">
                  <a:solidFill>
                    <a:srgbClr val="252629"/>
                  </a:solidFill>
                  <a:latin typeface="Public Sans"/>
                  <a:ea typeface="Public Sans"/>
                  <a:cs typeface="Public Sans"/>
                  <a:sym typeface="Public Sans"/>
                </a:rPr>
                <a:t> the redesign</a:t>
              </a:r>
            </a:p>
          </p:txBody>
        </p:sp>
      </p:grpSp>
      <p:grpSp>
        <p:nvGrpSpPr>
          <p:cNvPr id="9" name="Group 9"/>
          <p:cNvGrpSpPr/>
          <p:nvPr/>
        </p:nvGrpSpPr>
        <p:grpSpPr>
          <a:xfrm>
            <a:off x="6971048" y="8093521"/>
            <a:ext cx="9997637" cy="900460"/>
            <a:chOff x="0" y="0"/>
            <a:chExt cx="13330183" cy="1200614"/>
          </a:xfrm>
        </p:grpSpPr>
        <p:sp>
          <p:nvSpPr>
            <p:cNvPr id="10" name="TextBox 10"/>
            <p:cNvSpPr txBox="1"/>
            <p:nvPr/>
          </p:nvSpPr>
          <p:spPr>
            <a:xfrm>
              <a:off x="669826" y="-46123"/>
              <a:ext cx="12660357" cy="1235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Training man</a:t>
              </a:r>
              <a:r>
                <a:rPr lang="en-US" sz="2700" u="none">
                  <a:solidFill>
                    <a:srgbClr val="252629"/>
                  </a:solidFill>
                  <a:latin typeface="Public Sans"/>
                  <a:ea typeface="Public Sans"/>
                  <a:cs typeface="Public Sans"/>
                  <a:sym typeface="Public Sans"/>
                </a:rPr>
                <a:t>ual for real estate agents</a:t>
              </a:r>
            </a:p>
            <a:p>
              <a:pPr marL="0" lvl="0" indent="0" algn="l">
                <a:lnSpc>
                  <a:spcPts val="3779"/>
                </a:lnSpc>
                <a:spcBef>
                  <a:spcPct val="0"/>
                </a:spcBef>
              </a:pPr>
              <a:r>
                <a:rPr lang="en-US" sz="2700" u="none">
                  <a:solidFill>
                    <a:srgbClr val="252629"/>
                  </a:solidFill>
                  <a:latin typeface="Public Sans"/>
                  <a:ea typeface="Public Sans"/>
                  <a:cs typeface="Public Sans"/>
                  <a:sym typeface="Public Sans"/>
                </a:rPr>
                <a:t>is under review by the manager</a:t>
              </a:r>
            </a:p>
          </p:txBody>
        </p:sp>
        <p:sp>
          <p:nvSpPr>
            <p:cNvPr id="11" name="AutoShape 11"/>
            <p:cNvSpPr/>
            <p:nvPr/>
          </p:nvSpPr>
          <p:spPr>
            <a:xfrm>
              <a:off x="0" y="0"/>
              <a:ext cx="12700" cy="1200614"/>
            </a:xfrm>
            <a:prstGeom prst="rect">
              <a:avLst/>
            </a:prstGeom>
            <a:solidFill>
              <a:srgbClr val="252629"/>
            </a:solidFill>
          </p:spPr>
          <p:txBody>
            <a:bodyPr/>
            <a:lstStyle/>
            <a:p>
              <a:endParaRPr lang="en-TW"/>
            </a:p>
          </p:txBody>
        </p:sp>
      </p:grpSp>
      <p:grpSp>
        <p:nvGrpSpPr>
          <p:cNvPr id="12" name="Group 12"/>
          <p:cNvGrpSpPr/>
          <p:nvPr/>
        </p:nvGrpSpPr>
        <p:grpSpPr>
          <a:xfrm>
            <a:off x="4369934" y="4743371"/>
            <a:ext cx="1277073" cy="800257"/>
            <a:chOff x="0" y="0"/>
            <a:chExt cx="1702765" cy="1067010"/>
          </a:xfrm>
        </p:grpSpPr>
        <p:sp>
          <p:nvSpPr>
            <p:cNvPr id="13" name="AutoShape 13"/>
            <p:cNvSpPr/>
            <p:nvPr/>
          </p:nvSpPr>
          <p:spPr>
            <a:xfrm>
              <a:off x="0" y="0"/>
              <a:ext cx="1702765" cy="1067010"/>
            </a:xfrm>
            <a:prstGeom prst="rect">
              <a:avLst/>
            </a:prstGeom>
            <a:solidFill>
              <a:srgbClr val="252629"/>
            </a:solidFill>
          </p:spPr>
          <p:txBody>
            <a:bodyPr/>
            <a:lstStyle/>
            <a:p>
              <a:endParaRPr lang="en-TW"/>
            </a:p>
          </p:txBody>
        </p:sp>
        <p:sp>
          <p:nvSpPr>
            <p:cNvPr id="14" name="Freeform 14"/>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sp>
        <p:nvSpPr>
          <p:cNvPr id="15" name="TextBox 15"/>
          <p:cNvSpPr txBox="1"/>
          <p:nvPr/>
        </p:nvSpPr>
        <p:spPr>
          <a:xfrm>
            <a:off x="6971048" y="1283494"/>
            <a:ext cx="9997637" cy="1295400"/>
          </a:xfrm>
          <a:prstGeom prst="rect">
            <a:avLst/>
          </a:prstGeom>
        </p:spPr>
        <p:txBody>
          <a:bodyPr lIns="0" tIns="0" rIns="0" bIns="0" rtlCol="0" anchor="t">
            <a:spAutoFit/>
          </a:bodyPr>
          <a:lstStyle/>
          <a:p>
            <a:pPr marL="0" lvl="0" indent="0" algn="l">
              <a:lnSpc>
                <a:spcPts val="10200"/>
              </a:lnSpc>
              <a:spcBef>
                <a:spcPct val="0"/>
              </a:spcBef>
            </a:pPr>
            <a:r>
              <a:rPr lang="en-US" sz="8500">
                <a:solidFill>
                  <a:srgbClr val="A19C95"/>
                </a:solidFill>
                <a:latin typeface="Libre Baskerville"/>
                <a:ea typeface="Libre Baskerville"/>
                <a:cs typeface="Libre Baskerville"/>
                <a:sym typeface="Libre Baskerville"/>
              </a:rPr>
              <a:t>Other </a:t>
            </a:r>
            <a:r>
              <a:rPr lang="en-US" sz="8500">
                <a:solidFill>
                  <a:srgbClr val="252629"/>
                </a:solidFill>
                <a:latin typeface="Libre Baskerville"/>
                <a:ea typeface="Libre Baskerville"/>
                <a:cs typeface="Libre Baskerville"/>
                <a:sym typeface="Libre Baskerville"/>
              </a:rPr>
              <a:t>Upd</a:t>
            </a:r>
            <a:r>
              <a:rPr lang="en-US" sz="8500" u="none">
                <a:solidFill>
                  <a:srgbClr val="252629"/>
                </a:solidFill>
                <a:latin typeface="Libre Baskerville"/>
                <a:ea typeface="Libre Baskerville"/>
                <a:cs typeface="Libre Baskerville"/>
                <a:sym typeface="Libre Baskerville"/>
              </a:rPr>
              <a:t>ates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00B4-FAB6-8E83-705C-7DFDD60E429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4462AD3-5CD1-5F4F-479C-08DB5DB8970B}"/>
              </a:ext>
            </a:extLst>
          </p:cNvPr>
          <p:cNvGrpSpPr/>
          <p:nvPr/>
        </p:nvGrpSpPr>
        <p:grpSpPr>
          <a:xfrm>
            <a:off x="1361969" y="3163339"/>
            <a:ext cx="6496050" cy="3945606"/>
            <a:chOff x="0" y="0"/>
            <a:chExt cx="8661400" cy="5260807"/>
          </a:xfrm>
        </p:grpSpPr>
        <p:sp>
          <p:nvSpPr>
            <p:cNvPr id="4" name="TextBox 4">
              <a:extLst>
                <a:ext uri="{FF2B5EF4-FFF2-40B4-BE49-F238E27FC236}">
                  <a16:creationId xmlns:a16="http://schemas.microsoft.com/office/drawing/2014/main" id="{716AE160-A563-2541-B1C8-44D4F926A23E}"/>
                </a:ext>
              </a:extLst>
            </p:cNvPr>
            <p:cNvSpPr txBox="1"/>
            <p:nvPr/>
          </p:nvSpPr>
          <p:spPr>
            <a:xfrm>
              <a:off x="0" y="0"/>
              <a:ext cx="8661400" cy="3657600"/>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A19C95"/>
                  </a:solidFill>
                  <a:latin typeface="Libre Baskerville"/>
                  <a:ea typeface="STSong" panose="02010600040101010101" pitchFamily="2" charset="-122"/>
                  <a:cs typeface="Libre Baskerville"/>
                  <a:sym typeface="Libre Baskerville"/>
                </a:rPr>
                <a:t>Quickly</a:t>
              </a:r>
              <a:endParaRPr lang="en-US" sz="9000" u="none" dirty="0">
                <a:solidFill>
                  <a:srgbClr val="A19C95"/>
                </a:solidFill>
                <a:latin typeface="Libre Baskerville"/>
                <a:ea typeface="STSong" panose="02010600040101010101" pitchFamily="2" charset="-122"/>
                <a:cs typeface="Libre Baskerville"/>
                <a:sym typeface="Libre Baskerville"/>
              </a:endParaRPr>
            </a:p>
            <a:p>
              <a:pPr marL="0" lvl="0" indent="0" algn="l">
                <a:lnSpc>
                  <a:spcPts val="10800"/>
                </a:lnSpc>
                <a:spcBef>
                  <a:spcPct val="0"/>
                </a:spcBef>
              </a:pPr>
              <a:r>
                <a:rPr lang="en-US" sz="9000" u="none" dirty="0">
                  <a:solidFill>
                    <a:srgbClr val="252629"/>
                  </a:solidFill>
                  <a:latin typeface="Libre Baskerville"/>
                  <a:ea typeface="STSong" panose="02010600040101010101" pitchFamily="2" charset="-122"/>
                  <a:cs typeface="Libre Baskerville"/>
                  <a:sym typeface="Libre Baskerville"/>
                </a:rPr>
                <a:t>Rewinds</a:t>
              </a:r>
            </a:p>
          </p:txBody>
        </p:sp>
        <p:sp>
          <p:nvSpPr>
            <p:cNvPr id="5" name="TextBox 5">
              <a:extLst>
                <a:ext uri="{FF2B5EF4-FFF2-40B4-BE49-F238E27FC236}">
                  <a16:creationId xmlns:a16="http://schemas.microsoft.com/office/drawing/2014/main" id="{CE1057F3-8AF6-6E1B-5C65-32C7D9373113}"/>
                </a:ext>
              </a:extLst>
            </p:cNvPr>
            <p:cNvSpPr txBox="1"/>
            <p:nvPr/>
          </p:nvSpPr>
          <p:spPr>
            <a:xfrm>
              <a:off x="0" y="4234373"/>
              <a:ext cx="8661400" cy="1026434"/>
            </a:xfrm>
            <a:prstGeom prst="rect">
              <a:avLst/>
            </a:prstGeom>
          </p:spPr>
          <p:txBody>
            <a:bodyPr lIns="0" tIns="0" rIns="0" bIns="0" rtlCol="0" anchor="t">
              <a:spAutoFit/>
            </a:bodyPr>
            <a:lstStyle/>
            <a:p>
              <a:pPr lvl="0" algn="l">
                <a:lnSpc>
                  <a:spcPts val="3220"/>
                </a:lnSpc>
                <a:spcBef>
                  <a:spcPct val="0"/>
                </a:spcBef>
                <a:tabLst>
                  <a:tab pos="3894138" algn="l"/>
                </a:tabLst>
              </a:pPr>
              <a:r>
                <a:rPr lang="en-US" sz="2400" dirty="0">
                  <a:solidFill>
                    <a:srgbClr val="252629"/>
                  </a:solidFill>
                  <a:latin typeface="STSong" panose="02010600040101010101" pitchFamily="2" charset="-122"/>
                  <a:ea typeface="STSong" panose="02010600040101010101" pitchFamily="2" charset="-122"/>
                  <a:cs typeface="Public Sans"/>
                  <a:sym typeface="Public Sans"/>
                </a:rPr>
                <a:t>These</a:t>
              </a:r>
              <a:r>
                <a:rPr lang="en-US" sz="2400" u="none" dirty="0">
                  <a:solidFill>
                    <a:srgbClr val="252629"/>
                  </a:solidFill>
                  <a:latin typeface="STSong" panose="02010600040101010101" pitchFamily="2" charset="-122"/>
                  <a:ea typeface="STSong" panose="02010600040101010101" pitchFamily="2" charset="-122"/>
                  <a:cs typeface="Public Sans"/>
                  <a:sym typeface="Public Sans"/>
                </a:rPr>
                <a:t> are goals I’m working on based</a:t>
              </a:r>
            </a:p>
            <a:p>
              <a:pPr lvl="0" algn="l">
                <a:lnSpc>
                  <a:spcPts val="3220"/>
                </a:lnSpc>
                <a:spcBef>
                  <a:spcPct val="0"/>
                </a:spcBef>
                <a:tabLst>
                  <a:tab pos="3894138" algn="l"/>
                </a:tabLst>
              </a:pPr>
              <a:r>
                <a:rPr lang="en-US" sz="2400" u="none" dirty="0">
                  <a:solidFill>
                    <a:srgbClr val="252629"/>
                  </a:solidFill>
                  <a:latin typeface="STSong" panose="02010600040101010101" pitchFamily="2" charset="-122"/>
                  <a:ea typeface="STSong" panose="02010600040101010101" pitchFamily="2" charset="-122"/>
                  <a:cs typeface="Public Sans"/>
                  <a:sym typeface="Public Sans"/>
                </a:rPr>
                <a:t>on the goal of making an AI plugin for the year.</a:t>
              </a:r>
            </a:p>
          </p:txBody>
        </p:sp>
      </p:grpSp>
      <p:sp>
        <p:nvSpPr>
          <p:cNvPr id="31" name="AutoShape 2">
            <a:extLst>
              <a:ext uri="{FF2B5EF4-FFF2-40B4-BE49-F238E27FC236}">
                <a16:creationId xmlns:a16="http://schemas.microsoft.com/office/drawing/2014/main" id="{71046743-AA09-7D74-B551-440ACA1EBB15}"/>
              </a:ext>
            </a:extLst>
          </p:cNvPr>
          <p:cNvSpPr/>
          <p:nvPr/>
        </p:nvSpPr>
        <p:spPr>
          <a:xfrm>
            <a:off x="9619527" y="3584697"/>
            <a:ext cx="7239000" cy="9525"/>
          </a:xfrm>
          <a:prstGeom prst="rect">
            <a:avLst/>
          </a:prstGeom>
          <a:solidFill>
            <a:srgbClr val="252629"/>
          </a:solidFill>
        </p:spPr>
        <p:txBody>
          <a:bodyPr/>
          <a:lstStyle/>
          <a:p>
            <a:endParaRPr lang="en-TW"/>
          </a:p>
        </p:txBody>
      </p:sp>
      <p:grpSp>
        <p:nvGrpSpPr>
          <p:cNvPr id="32" name="Group 6">
            <a:extLst>
              <a:ext uri="{FF2B5EF4-FFF2-40B4-BE49-F238E27FC236}">
                <a16:creationId xmlns:a16="http://schemas.microsoft.com/office/drawing/2014/main" id="{86D48D4E-81A5-1C4B-C06E-00470CC0C1F6}"/>
              </a:ext>
            </a:extLst>
          </p:cNvPr>
          <p:cNvGrpSpPr/>
          <p:nvPr/>
        </p:nvGrpSpPr>
        <p:grpSpPr>
          <a:xfrm>
            <a:off x="9619527" y="1707679"/>
            <a:ext cx="7372350" cy="1444577"/>
            <a:chOff x="0" y="0"/>
            <a:chExt cx="9829800" cy="1926103"/>
          </a:xfrm>
        </p:grpSpPr>
        <p:sp>
          <p:nvSpPr>
            <p:cNvPr id="33" name="TextBox 7">
              <a:extLst>
                <a:ext uri="{FF2B5EF4-FFF2-40B4-BE49-F238E27FC236}">
                  <a16:creationId xmlns:a16="http://schemas.microsoft.com/office/drawing/2014/main" id="{7B819020-64CE-5A19-36AA-920DED6EBBC4}"/>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A19C95"/>
                  </a:solidFill>
                  <a:latin typeface="Libre Baskerville"/>
                  <a:ea typeface="Libre Baskerville"/>
                  <a:cs typeface="Libre Baskerville"/>
                  <a:sym typeface="Libre Baskerville"/>
                </a:rPr>
                <a:t>01</a:t>
              </a:r>
            </a:p>
          </p:txBody>
        </p:sp>
        <p:sp>
          <p:nvSpPr>
            <p:cNvPr id="34" name="TextBox 8">
              <a:extLst>
                <a:ext uri="{FF2B5EF4-FFF2-40B4-BE49-F238E27FC236}">
                  <a16:creationId xmlns:a16="http://schemas.microsoft.com/office/drawing/2014/main" id="{31772006-DA4B-3923-1BF2-A022DA40F3E0}"/>
                </a:ext>
              </a:extLst>
            </p:cNvPr>
            <p:cNvSpPr txBox="1"/>
            <p:nvPr/>
          </p:nvSpPr>
          <p:spPr>
            <a:xfrm>
              <a:off x="0" y="1405447"/>
              <a:ext cx="9829800" cy="520656"/>
            </a:xfrm>
            <a:prstGeom prst="rect">
              <a:avLst/>
            </a:prstGeom>
          </p:spPr>
          <p:txBody>
            <a:bodyPr lIns="0" tIns="0" rIns="0" bIns="0" rtlCol="0" anchor="t">
              <a:spAutoFit/>
            </a:bodyPr>
            <a:lstStyle/>
            <a:p>
              <a:pPr marL="0" lvl="0" indent="0" algn="l">
                <a:lnSpc>
                  <a:spcPts val="3500"/>
                </a:lnSpc>
                <a:spcBef>
                  <a:spcPct val="0"/>
                </a:spcBef>
              </a:pPr>
              <a:r>
                <a:rPr lang="en-US" sz="2500" b="1" spc="37" dirty="0">
                  <a:solidFill>
                    <a:srgbClr val="252629"/>
                  </a:solidFill>
                  <a:latin typeface="STSong" panose="02010600040101010101" pitchFamily="2" charset="-122"/>
                  <a:ea typeface="STSong" panose="02010600040101010101" pitchFamily="2" charset="-122"/>
                  <a:cs typeface="Public Sans Bold"/>
                  <a:sym typeface="Public Sans Bold"/>
                </a:rPr>
                <a:t>INTRODUCTION TO SYNTHESIZERS</a:t>
              </a:r>
            </a:p>
          </p:txBody>
        </p:sp>
      </p:grpSp>
      <p:grpSp>
        <p:nvGrpSpPr>
          <p:cNvPr id="35" name="Group 9">
            <a:extLst>
              <a:ext uri="{FF2B5EF4-FFF2-40B4-BE49-F238E27FC236}">
                <a16:creationId xmlns:a16="http://schemas.microsoft.com/office/drawing/2014/main" id="{299F5FD4-6153-F8C0-DB97-ACFDB9ED0EA3}"/>
              </a:ext>
            </a:extLst>
          </p:cNvPr>
          <p:cNvGrpSpPr/>
          <p:nvPr/>
        </p:nvGrpSpPr>
        <p:grpSpPr>
          <a:xfrm>
            <a:off x="9619527" y="4245848"/>
            <a:ext cx="7372350" cy="1438806"/>
            <a:chOff x="0" y="0"/>
            <a:chExt cx="9829800" cy="1918408"/>
          </a:xfrm>
        </p:grpSpPr>
        <p:sp>
          <p:nvSpPr>
            <p:cNvPr id="36" name="TextBox 10">
              <a:extLst>
                <a:ext uri="{FF2B5EF4-FFF2-40B4-BE49-F238E27FC236}">
                  <a16:creationId xmlns:a16="http://schemas.microsoft.com/office/drawing/2014/main" id="{6CAD7B1B-E2D1-874D-AACA-CEC1BD5F3E56}"/>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A19C95"/>
                  </a:solidFill>
                  <a:latin typeface="Libre Baskerville"/>
                  <a:ea typeface="Libre Baskerville"/>
                  <a:cs typeface="Libre Baskerville"/>
                  <a:sym typeface="Libre Baskerville"/>
                </a:rPr>
                <a:t>02</a:t>
              </a:r>
            </a:p>
          </p:txBody>
        </p:sp>
        <p:sp>
          <p:nvSpPr>
            <p:cNvPr id="37" name="TextBox 11">
              <a:extLst>
                <a:ext uri="{FF2B5EF4-FFF2-40B4-BE49-F238E27FC236}">
                  <a16:creationId xmlns:a16="http://schemas.microsoft.com/office/drawing/2014/main" id="{26414D7B-507D-8927-2D95-5E5D6848CEA4}"/>
                </a:ext>
              </a:extLst>
            </p:cNvPr>
            <p:cNvSpPr txBox="1"/>
            <p:nvPr/>
          </p:nvSpPr>
          <p:spPr>
            <a:xfrm>
              <a:off x="0" y="1405447"/>
              <a:ext cx="9829800" cy="512961"/>
            </a:xfrm>
            <a:prstGeom prst="rect">
              <a:avLst/>
            </a:prstGeom>
          </p:spPr>
          <p:txBody>
            <a:bodyPr lIns="0" tIns="0" rIns="0" bIns="0" rtlCol="0" anchor="t">
              <a:spAutoFit/>
            </a:bodyPr>
            <a:lstStyle/>
            <a:p>
              <a:r>
                <a:rPr lang="en-US" sz="2500" b="1" dirty="0">
                  <a:solidFill>
                    <a:srgbClr val="0E0E0E"/>
                  </a:solidFill>
                  <a:effectLst/>
                  <a:latin typeface="STSong" panose="02010600040101010101" pitchFamily="2" charset="-122"/>
                  <a:ea typeface="STSong" panose="02010600040101010101" pitchFamily="2" charset="-122"/>
                </a:rPr>
                <a:t>PYTHON </a:t>
              </a:r>
              <a:r>
                <a:rPr lang="en-US" sz="2500" b="1" spc="37" dirty="0">
                  <a:solidFill>
                    <a:srgbClr val="252629"/>
                  </a:solidFill>
                  <a:latin typeface="STSong" panose="02010600040101010101" pitchFamily="2" charset="-122"/>
                  <a:ea typeface="STSong" panose="02010600040101010101" pitchFamily="2" charset="-122"/>
                </a:rPr>
                <a:t>IMPLEMENTATION</a:t>
              </a:r>
              <a:r>
                <a:rPr lang="en-US" sz="2500" b="1" dirty="0">
                  <a:solidFill>
                    <a:srgbClr val="0E0E0E"/>
                  </a:solidFill>
                  <a:effectLst/>
                  <a:latin typeface="STSong" panose="02010600040101010101" pitchFamily="2" charset="-122"/>
                  <a:ea typeface="STSong" panose="02010600040101010101" pitchFamily="2" charset="-122"/>
                </a:rPr>
                <a:t> AND DEMO</a:t>
              </a:r>
              <a:endParaRPr lang="en-US" sz="2500" dirty="0">
                <a:solidFill>
                  <a:srgbClr val="0E0E0E"/>
                </a:solidFill>
                <a:effectLst/>
                <a:latin typeface="STSong" panose="02010600040101010101" pitchFamily="2" charset="-122"/>
                <a:ea typeface="STSong" panose="02010600040101010101" pitchFamily="2" charset="-122"/>
              </a:endParaRPr>
            </a:p>
          </p:txBody>
        </p:sp>
      </p:grpSp>
      <p:grpSp>
        <p:nvGrpSpPr>
          <p:cNvPr id="38" name="Group 12">
            <a:extLst>
              <a:ext uri="{FF2B5EF4-FFF2-40B4-BE49-F238E27FC236}">
                <a16:creationId xmlns:a16="http://schemas.microsoft.com/office/drawing/2014/main" id="{1EECA48E-CB49-6197-5970-676E304A166E}"/>
              </a:ext>
            </a:extLst>
          </p:cNvPr>
          <p:cNvGrpSpPr/>
          <p:nvPr/>
        </p:nvGrpSpPr>
        <p:grpSpPr>
          <a:xfrm>
            <a:off x="9619527" y="6912180"/>
            <a:ext cx="8668473" cy="1438806"/>
            <a:chOff x="0" y="0"/>
            <a:chExt cx="9829800" cy="1918408"/>
          </a:xfrm>
        </p:grpSpPr>
        <p:sp>
          <p:nvSpPr>
            <p:cNvPr id="39" name="TextBox 13">
              <a:extLst>
                <a:ext uri="{FF2B5EF4-FFF2-40B4-BE49-F238E27FC236}">
                  <a16:creationId xmlns:a16="http://schemas.microsoft.com/office/drawing/2014/main" id="{014350F3-40B5-DE8D-AEB3-663ADE0C255E}"/>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A19C95"/>
                  </a:solidFill>
                  <a:latin typeface="Libre Baskerville"/>
                  <a:ea typeface="Libre Baskerville"/>
                  <a:cs typeface="Libre Baskerville"/>
                  <a:sym typeface="Libre Baskerville"/>
                </a:rPr>
                <a:t>03</a:t>
              </a:r>
            </a:p>
          </p:txBody>
        </p:sp>
        <p:sp>
          <p:nvSpPr>
            <p:cNvPr id="40" name="TextBox 14">
              <a:extLst>
                <a:ext uri="{FF2B5EF4-FFF2-40B4-BE49-F238E27FC236}">
                  <a16:creationId xmlns:a16="http://schemas.microsoft.com/office/drawing/2014/main" id="{800093A2-750E-501D-EDE7-175345E38F67}"/>
                </a:ext>
              </a:extLst>
            </p:cNvPr>
            <p:cNvSpPr txBox="1"/>
            <p:nvPr/>
          </p:nvSpPr>
          <p:spPr>
            <a:xfrm>
              <a:off x="0" y="1405447"/>
              <a:ext cx="9829800" cy="512961"/>
            </a:xfrm>
            <a:prstGeom prst="rect">
              <a:avLst/>
            </a:prstGeom>
          </p:spPr>
          <p:txBody>
            <a:bodyPr lIns="0" tIns="0" rIns="0" bIns="0" rtlCol="0" anchor="t">
              <a:spAutoFit/>
            </a:bodyPr>
            <a:lstStyle/>
            <a:p>
              <a:r>
                <a:rPr lang="en-US" sz="2500" b="1" dirty="0">
                  <a:solidFill>
                    <a:srgbClr val="0E0E0E"/>
                  </a:solidFill>
                  <a:latin typeface="STSong" panose="02010600040101010101" pitchFamily="2" charset="-122"/>
                  <a:ea typeface="STSong" panose="02010600040101010101" pitchFamily="2" charset="-122"/>
                </a:rPr>
                <a:t>CONCEPTUAL FRAMEWORK FOR AN AI SYNTHESIZER</a:t>
              </a:r>
            </a:p>
          </p:txBody>
        </p:sp>
      </p:grpSp>
      <p:sp>
        <p:nvSpPr>
          <p:cNvPr id="41" name="AutoShape 15">
            <a:extLst>
              <a:ext uri="{FF2B5EF4-FFF2-40B4-BE49-F238E27FC236}">
                <a16:creationId xmlns:a16="http://schemas.microsoft.com/office/drawing/2014/main" id="{63A97C33-9055-ADB3-1211-FC7BAACF2D23}"/>
              </a:ext>
            </a:extLst>
          </p:cNvPr>
          <p:cNvSpPr/>
          <p:nvPr/>
        </p:nvSpPr>
        <p:spPr>
          <a:xfrm>
            <a:off x="9619527" y="6146490"/>
            <a:ext cx="7239000" cy="9525"/>
          </a:xfrm>
          <a:prstGeom prst="rect">
            <a:avLst/>
          </a:prstGeom>
          <a:solidFill>
            <a:srgbClr val="252629"/>
          </a:solidFill>
        </p:spPr>
        <p:txBody>
          <a:bodyPr/>
          <a:lstStyle/>
          <a:p>
            <a:endParaRPr lang="en-TW"/>
          </a:p>
        </p:txBody>
      </p:sp>
      <p:sp>
        <p:nvSpPr>
          <p:cNvPr id="42" name="AutoShape 16">
            <a:extLst>
              <a:ext uri="{FF2B5EF4-FFF2-40B4-BE49-F238E27FC236}">
                <a16:creationId xmlns:a16="http://schemas.microsoft.com/office/drawing/2014/main" id="{DA902746-25A6-DA7C-FE4C-BAA863D11E74}"/>
              </a:ext>
            </a:extLst>
          </p:cNvPr>
          <p:cNvSpPr/>
          <p:nvPr/>
        </p:nvSpPr>
        <p:spPr>
          <a:xfrm>
            <a:off x="9619527" y="8708283"/>
            <a:ext cx="7239000" cy="9525"/>
          </a:xfrm>
          <a:prstGeom prst="rect">
            <a:avLst/>
          </a:prstGeom>
          <a:solidFill>
            <a:srgbClr val="252629"/>
          </a:solidFill>
        </p:spPr>
        <p:txBody>
          <a:bodyPr/>
          <a:lstStyle/>
          <a:p>
            <a:endParaRPr lang="en-TW"/>
          </a:p>
        </p:txBody>
      </p:sp>
    </p:spTree>
    <p:extLst>
      <p:ext uri="{BB962C8B-B14F-4D97-AF65-F5344CB8AC3E}">
        <p14:creationId xmlns:p14="http://schemas.microsoft.com/office/powerpoint/2010/main" val="251333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505463" cy="5334000"/>
          </a:xfrm>
          <a:custGeom>
            <a:avLst/>
            <a:gdLst/>
            <a:ahLst/>
            <a:cxnLst/>
            <a:rect l="l" t="t" r="r" b="b"/>
            <a:pathLst>
              <a:path w="8505463" h="5334000">
                <a:moveTo>
                  <a:pt x="0" y="0"/>
                </a:moveTo>
                <a:lnTo>
                  <a:pt x="8505463" y="0"/>
                </a:lnTo>
                <a:lnTo>
                  <a:pt x="8505463" y="5334000"/>
                </a:lnTo>
                <a:lnTo>
                  <a:pt x="0" y="5334000"/>
                </a:lnTo>
                <a:lnTo>
                  <a:pt x="0" y="0"/>
                </a:lnTo>
                <a:close/>
              </a:path>
            </a:pathLst>
          </a:custGeom>
          <a:blipFill>
            <a:blip r:embed="rId2"/>
            <a:stretch>
              <a:fillRect t="-3152" b="-3152"/>
            </a:stretch>
          </a:blipFill>
        </p:spPr>
        <p:txBody>
          <a:bodyPr/>
          <a:lstStyle/>
          <a:p>
            <a:endParaRPr lang="en-TW"/>
          </a:p>
        </p:txBody>
      </p:sp>
      <p:sp>
        <p:nvSpPr>
          <p:cNvPr id="3" name="TextBox 3"/>
          <p:cNvSpPr txBox="1"/>
          <p:nvPr/>
        </p:nvSpPr>
        <p:spPr>
          <a:xfrm>
            <a:off x="11237693" y="828675"/>
            <a:ext cx="6021607" cy="3667125"/>
          </a:xfrm>
          <a:prstGeom prst="rect">
            <a:avLst/>
          </a:prstGeom>
        </p:spPr>
        <p:txBody>
          <a:bodyPr lIns="0" tIns="0" rIns="0" bIns="0" rtlCol="0" anchor="t">
            <a:spAutoFit/>
          </a:bodyPr>
          <a:lstStyle/>
          <a:p>
            <a:pPr marL="0" lvl="0" indent="0" algn="r">
              <a:lnSpc>
                <a:spcPts val="9600"/>
              </a:lnSpc>
              <a:spcBef>
                <a:spcPct val="0"/>
              </a:spcBef>
            </a:pPr>
            <a:r>
              <a:rPr lang="en-US" sz="8000">
                <a:solidFill>
                  <a:srgbClr val="252629"/>
                </a:solidFill>
                <a:latin typeface="Libre Baskerville"/>
                <a:ea typeface="Libre Baskerville"/>
                <a:cs typeface="Libre Baskerville"/>
                <a:sym typeface="Libre Baskerville"/>
              </a:rPr>
              <a:t>Action Items for</a:t>
            </a:r>
            <a:r>
              <a:rPr lang="en-US" sz="8000">
                <a:solidFill>
                  <a:srgbClr val="A19C95"/>
                </a:solidFill>
                <a:latin typeface="Libre Baskerville"/>
                <a:ea typeface="Libre Baskerville"/>
                <a:cs typeface="Libre Baskerville"/>
                <a:sym typeface="Libre Baskerville"/>
              </a:rPr>
              <a:t> Nex</a:t>
            </a:r>
            <a:r>
              <a:rPr lang="en-US" sz="8000" u="none">
                <a:solidFill>
                  <a:srgbClr val="A19C95"/>
                </a:solidFill>
                <a:latin typeface="Libre Baskerville"/>
                <a:ea typeface="Libre Baskerville"/>
                <a:cs typeface="Libre Baskerville"/>
                <a:sym typeface="Libre Baskerville"/>
              </a:rPr>
              <a:t>t Week</a:t>
            </a:r>
          </a:p>
        </p:txBody>
      </p:sp>
      <p:grpSp>
        <p:nvGrpSpPr>
          <p:cNvPr id="4" name="Group 4"/>
          <p:cNvGrpSpPr/>
          <p:nvPr/>
        </p:nvGrpSpPr>
        <p:grpSpPr>
          <a:xfrm>
            <a:off x="7050307" y="6852890"/>
            <a:ext cx="4187387" cy="2195860"/>
            <a:chOff x="0" y="0"/>
            <a:chExt cx="5583183" cy="2927814"/>
          </a:xfrm>
        </p:grpSpPr>
        <p:sp>
          <p:nvSpPr>
            <p:cNvPr id="5" name="AutoShape 5"/>
            <p:cNvSpPr/>
            <p:nvPr/>
          </p:nvSpPr>
          <p:spPr>
            <a:xfrm>
              <a:off x="0" y="0"/>
              <a:ext cx="12700" cy="2927814"/>
            </a:xfrm>
            <a:prstGeom prst="rect">
              <a:avLst/>
            </a:prstGeom>
            <a:solidFill>
              <a:srgbClr val="252629"/>
            </a:solidFill>
          </p:spPr>
          <p:txBody>
            <a:bodyPr/>
            <a:lstStyle/>
            <a:p>
              <a:endParaRPr lang="en-TW"/>
            </a:p>
          </p:txBody>
        </p:sp>
        <p:sp>
          <p:nvSpPr>
            <p:cNvPr id="6" name="TextBox 6"/>
            <p:cNvSpPr txBox="1"/>
            <p:nvPr/>
          </p:nvSpPr>
          <p:spPr>
            <a:xfrm>
              <a:off x="771426" y="499977"/>
              <a:ext cx="4811757" cy="1870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Sub</a:t>
              </a:r>
              <a:r>
                <a:rPr lang="en-US" sz="2700" u="none">
                  <a:solidFill>
                    <a:srgbClr val="252629"/>
                  </a:solidFill>
                  <a:latin typeface="Public Sans"/>
                  <a:ea typeface="Public Sans"/>
                  <a:cs typeface="Public Sans"/>
                  <a:sym typeface="Public Sans"/>
                </a:rPr>
                <a:t>mit next month's social media editorial calendar for review</a:t>
              </a:r>
            </a:p>
          </p:txBody>
        </p:sp>
      </p:grpSp>
      <p:grpSp>
        <p:nvGrpSpPr>
          <p:cNvPr id="7" name="Group 7"/>
          <p:cNvGrpSpPr/>
          <p:nvPr/>
        </p:nvGrpSpPr>
        <p:grpSpPr>
          <a:xfrm>
            <a:off x="1488674" y="6852890"/>
            <a:ext cx="4187387" cy="2195860"/>
            <a:chOff x="0" y="0"/>
            <a:chExt cx="5583183" cy="2927814"/>
          </a:xfrm>
        </p:grpSpPr>
        <p:sp>
          <p:nvSpPr>
            <p:cNvPr id="8" name="AutoShape 8"/>
            <p:cNvSpPr/>
            <p:nvPr/>
          </p:nvSpPr>
          <p:spPr>
            <a:xfrm>
              <a:off x="0" y="0"/>
              <a:ext cx="12700" cy="2927814"/>
            </a:xfrm>
            <a:prstGeom prst="rect">
              <a:avLst/>
            </a:prstGeom>
            <a:solidFill>
              <a:srgbClr val="252629"/>
            </a:solidFill>
          </p:spPr>
          <p:txBody>
            <a:bodyPr/>
            <a:lstStyle/>
            <a:p>
              <a:endParaRPr lang="en-TW"/>
            </a:p>
          </p:txBody>
        </p:sp>
        <p:sp>
          <p:nvSpPr>
            <p:cNvPr id="9" name="TextBox 9"/>
            <p:cNvSpPr txBox="1"/>
            <p:nvPr/>
          </p:nvSpPr>
          <p:spPr>
            <a:xfrm>
              <a:off x="771426" y="499977"/>
              <a:ext cx="4811757" cy="1870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Co</a:t>
              </a:r>
              <a:r>
                <a:rPr lang="en-US" sz="2700" u="none">
                  <a:solidFill>
                    <a:srgbClr val="252629"/>
                  </a:solidFill>
                  <a:latin typeface="Public Sans"/>
                  <a:ea typeface="Public Sans"/>
                  <a:cs typeface="Public Sans"/>
                  <a:sym typeface="Public Sans"/>
                </a:rPr>
                <a:t>mplete blog content review</a:t>
              </a:r>
            </a:p>
            <a:p>
              <a:pPr marL="0" lvl="0" indent="0" algn="l">
                <a:lnSpc>
                  <a:spcPts val="3779"/>
                </a:lnSpc>
                <a:spcBef>
                  <a:spcPct val="0"/>
                </a:spcBef>
              </a:pPr>
              <a:r>
                <a:rPr lang="en-US" sz="2700" u="none">
                  <a:solidFill>
                    <a:srgbClr val="252629"/>
                  </a:solidFill>
                  <a:latin typeface="Public Sans"/>
                  <a:ea typeface="Public Sans"/>
                  <a:cs typeface="Public Sans"/>
                  <a:sym typeface="Public Sans"/>
                </a:rPr>
                <a:t>and update</a:t>
              </a:r>
            </a:p>
          </p:txBody>
        </p:sp>
      </p:grpSp>
      <p:grpSp>
        <p:nvGrpSpPr>
          <p:cNvPr id="10" name="Group 10"/>
          <p:cNvGrpSpPr/>
          <p:nvPr/>
        </p:nvGrpSpPr>
        <p:grpSpPr>
          <a:xfrm>
            <a:off x="12611939" y="6852890"/>
            <a:ext cx="4187387" cy="2195860"/>
            <a:chOff x="0" y="0"/>
            <a:chExt cx="5583183" cy="2927814"/>
          </a:xfrm>
        </p:grpSpPr>
        <p:sp>
          <p:nvSpPr>
            <p:cNvPr id="11" name="AutoShape 11"/>
            <p:cNvSpPr/>
            <p:nvPr/>
          </p:nvSpPr>
          <p:spPr>
            <a:xfrm>
              <a:off x="0" y="0"/>
              <a:ext cx="12700" cy="2927814"/>
            </a:xfrm>
            <a:prstGeom prst="rect">
              <a:avLst/>
            </a:prstGeom>
            <a:solidFill>
              <a:srgbClr val="252629"/>
            </a:solidFill>
          </p:spPr>
          <p:txBody>
            <a:bodyPr/>
            <a:lstStyle/>
            <a:p>
              <a:endParaRPr lang="en-TW"/>
            </a:p>
          </p:txBody>
        </p:sp>
        <p:sp>
          <p:nvSpPr>
            <p:cNvPr id="12" name="TextBox 12"/>
            <p:cNvSpPr txBox="1"/>
            <p:nvPr/>
          </p:nvSpPr>
          <p:spPr>
            <a:xfrm>
              <a:off x="771426" y="499977"/>
              <a:ext cx="4811757" cy="187071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52629"/>
                  </a:solidFill>
                  <a:latin typeface="Public Sans"/>
                  <a:ea typeface="Public Sans"/>
                  <a:cs typeface="Public Sans"/>
                  <a:sym typeface="Public Sans"/>
                </a:rPr>
                <a:t>F</a:t>
              </a:r>
              <a:r>
                <a:rPr lang="en-US" sz="2700" u="none">
                  <a:solidFill>
                    <a:srgbClr val="252629"/>
                  </a:solidFill>
                  <a:latin typeface="Public Sans"/>
                  <a:ea typeface="Public Sans"/>
                  <a:cs typeface="Public Sans"/>
                  <a:sym typeface="Public Sans"/>
                </a:rPr>
                <a:t>inalize editorial calendar for the real estate newsletter</a:t>
              </a:r>
            </a:p>
          </p:txBody>
        </p:sp>
      </p:grpSp>
      <p:grpSp>
        <p:nvGrpSpPr>
          <p:cNvPr id="13" name="Group 13"/>
          <p:cNvGrpSpPr/>
          <p:nvPr/>
        </p:nvGrpSpPr>
        <p:grpSpPr>
          <a:xfrm>
            <a:off x="7866927" y="2171621"/>
            <a:ext cx="1277073" cy="800257"/>
            <a:chOff x="0" y="0"/>
            <a:chExt cx="1702765" cy="1067010"/>
          </a:xfrm>
        </p:grpSpPr>
        <p:sp>
          <p:nvSpPr>
            <p:cNvPr id="14" name="AutoShape 14"/>
            <p:cNvSpPr/>
            <p:nvPr/>
          </p:nvSpPr>
          <p:spPr>
            <a:xfrm>
              <a:off x="0" y="0"/>
              <a:ext cx="1702765" cy="1067010"/>
            </a:xfrm>
            <a:prstGeom prst="rect">
              <a:avLst/>
            </a:prstGeom>
            <a:solidFill>
              <a:srgbClr val="252629"/>
            </a:solidFill>
          </p:spPr>
          <p:txBody>
            <a:bodyPr/>
            <a:lstStyle/>
            <a:p>
              <a:endParaRPr lang="en-TW"/>
            </a:p>
          </p:txBody>
        </p:sp>
        <p:sp>
          <p:nvSpPr>
            <p:cNvPr id="15" name="Freeform 15"/>
            <p:cNvSpPr/>
            <p:nvPr/>
          </p:nvSpPr>
          <p:spPr>
            <a:xfrm>
              <a:off x="492840" y="375094"/>
              <a:ext cx="717085" cy="316821"/>
            </a:xfrm>
            <a:custGeom>
              <a:avLst/>
              <a:gdLst/>
              <a:ahLst/>
              <a:cxnLst/>
              <a:rect l="l" t="t" r="r" b="b"/>
              <a:pathLst>
                <a:path w="717085" h="316821">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19C95"/>
        </a:solidFill>
        <a:effectLst/>
      </p:bgPr>
    </p:bg>
    <p:spTree>
      <p:nvGrpSpPr>
        <p:cNvPr id="1" name=""/>
        <p:cNvGrpSpPr/>
        <p:nvPr/>
      </p:nvGrpSpPr>
      <p:grpSpPr>
        <a:xfrm>
          <a:off x="0" y="0"/>
          <a:ext cx="0" cy="0"/>
          <a:chOff x="0" y="0"/>
          <a:chExt cx="0" cy="0"/>
        </a:xfrm>
      </p:grpSpPr>
      <p:sp>
        <p:nvSpPr>
          <p:cNvPr id="2" name="Freeform 2"/>
          <p:cNvSpPr/>
          <p:nvPr/>
        </p:nvSpPr>
        <p:spPr>
          <a:xfrm>
            <a:off x="9144000" y="8269341"/>
            <a:ext cx="674118" cy="393440"/>
          </a:xfrm>
          <a:custGeom>
            <a:avLst/>
            <a:gdLst/>
            <a:ahLst/>
            <a:cxnLst/>
            <a:rect l="l" t="t" r="r" b="b"/>
            <a:pathLst>
              <a:path w="674118" h="393440">
                <a:moveTo>
                  <a:pt x="0" y="0"/>
                </a:moveTo>
                <a:lnTo>
                  <a:pt x="674118" y="0"/>
                </a:lnTo>
                <a:lnTo>
                  <a:pt x="674118" y="393440"/>
                </a:lnTo>
                <a:lnTo>
                  <a:pt x="0" y="39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a:off x="10618246" y="8155814"/>
            <a:ext cx="587778" cy="620495"/>
          </a:xfrm>
          <a:custGeom>
            <a:avLst/>
            <a:gdLst/>
            <a:ahLst/>
            <a:cxnLst/>
            <a:rect l="l" t="t" r="r" b="b"/>
            <a:pathLst>
              <a:path w="587778" h="620495">
                <a:moveTo>
                  <a:pt x="0" y="0"/>
                </a:moveTo>
                <a:lnTo>
                  <a:pt x="587777" y="0"/>
                </a:lnTo>
                <a:lnTo>
                  <a:pt x="587777" y="620495"/>
                </a:lnTo>
                <a:lnTo>
                  <a:pt x="0" y="620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4" name="Freeform 4"/>
          <p:cNvSpPr/>
          <p:nvPr/>
        </p:nvSpPr>
        <p:spPr>
          <a:xfrm>
            <a:off x="12064842" y="8155814"/>
            <a:ext cx="508806" cy="620495"/>
          </a:xfrm>
          <a:custGeom>
            <a:avLst/>
            <a:gdLst/>
            <a:ahLst/>
            <a:cxnLst/>
            <a:rect l="l" t="t" r="r" b="b"/>
            <a:pathLst>
              <a:path w="508806" h="620495">
                <a:moveTo>
                  <a:pt x="0" y="0"/>
                </a:moveTo>
                <a:lnTo>
                  <a:pt x="508806" y="0"/>
                </a:lnTo>
                <a:lnTo>
                  <a:pt x="508806" y="620495"/>
                </a:lnTo>
                <a:lnTo>
                  <a:pt x="0" y="620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5" name="Freeform 5"/>
          <p:cNvSpPr/>
          <p:nvPr/>
        </p:nvSpPr>
        <p:spPr>
          <a:xfrm>
            <a:off x="14821881" y="8155814"/>
            <a:ext cx="716958" cy="620495"/>
          </a:xfrm>
          <a:custGeom>
            <a:avLst/>
            <a:gdLst/>
            <a:ahLst/>
            <a:cxnLst/>
            <a:rect l="l" t="t" r="r" b="b"/>
            <a:pathLst>
              <a:path w="716958" h="620495">
                <a:moveTo>
                  <a:pt x="0" y="0"/>
                </a:moveTo>
                <a:lnTo>
                  <a:pt x="716958" y="0"/>
                </a:lnTo>
                <a:lnTo>
                  <a:pt x="716958" y="620495"/>
                </a:lnTo>
                <a:lnTo>
                  <a:pt x="0" y="6204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sp>
        <p:nvSpPr>
          <p:cNvPr id="6" name="Freeform 6"/>
          <p:cNvSpPr/>
          <p:nvPr/>
        </p:nvSpPr>
        <p:spPr>
          <a:xfrm>
            <a:off x="16303281" y="8200561"/>
            <a:ext cx="482727" cy="530999"/>
          </a:xfrm>
          <a:custGeom>
            <a:avLst/>
            <a:gdLst/>
            <a:ahLst/>
            <a:cxnLst/>
            <a:rect l="l" t="t" r="r" b="b"/>
            <a:pathLst>
              <a:path w="482727" h="530999">
                <a:moveTo>
                  <a:pt x="0" y="0"/>
                </a:moveTo>
                <a:lnTo>
                  <a:pt x="482727" y="0"/>
                </a:lnTo>
                <a:lnTo>
                  <a:pt x="482727" y="531000"/>
                </a:lnTo>
                <a:lnTo>
                  <a:pt x="0" y="53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TW"/>
          </a:p>
        </p:txBody>
      </p:sp>
      <p:sp>
        <p:nvSpPr>
          <p:cNvPr id="7" name="Freeform 7"/>
          <p:cNvSpPr/>
          <p:nvPr/>
        </p:nvSpPr>
        <p:spPr>
          <a:xfrm>
            <a:off x="13513885" y="8155814"/>
            <a:ext cx="426449" cy="620495"/>
          </a:xfrm>
          <a:custGeom>
            <a:avLst/>
            <a:gdLst/>
            <a:ahLst/>
            <a:cxnLst/>
            <a:rect l="l" t="t" r="r" b="b"/>
            <a:pathLst>
              <a:path w="426449" h="620495">
                <a:moveTo>
                  <a:pt x="0" y="0"/>
                </a:moveTo>
                <a:lnTo>
                  <a:pt x="426449" y="0"/>
                </a:lnTo>
                <a:lnTo>
                  <a:pt x="426449" y="620495"/>
                </a:lnTo>
                <a:lnTo>
                  <a:pt x="0" y="6204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TW"/>
          </a:p>
        </p:txBody>
      </p:sp>
      <p:sp>
        <p:nvSpPr>
          <p:cNvPr id="8" name="Freeform 8"/>
          <p:cNvSpPr/>
          <p:nvPr/>
        </p:nvSpPr>
        <p:spPr>
          <a:xfrm>
            <a:off x="9229476" y="6558957"/>
            <a:ext cx="503165" cy="555704"/>
          </a:xfrm>
          <a:custGeom>
            <a:avLst/>
            <a:gdLst/>
            <a:ahLst/>
            <a:cxnLst/>
            <a:rect l="l" t="t" r="r" b="b"/>
            <a:pathLst>
              <a:path w="503165" h="555704">
                <a:moveTo>
                  <a:pt x="0" y="0"/>
                </a:moveTo>
                <a:lnTo>
                  <a:pt x="503165" y="0"/>
                </a:lnTo>
                <a:lnTo>
                  <a:pt x="503165" y="555704"/>
                </a:lnTo>
                <a:lnTo>
                  <a:pt x="0" y="5557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TW"/>
          </a:p>
        </p:txBody>
      </p:sp>
      <p:sp>
        <p:nvSpPr>
          <p:cNvPr id="9" name="Freeform 9"/>
          <p:cNvSpPr/>
          <p:nvPr/>
        </p:nvSpPr>
        <p:spPr>
          <a:xfrm>
            <a:off x="10647014" y="6574099"/>
            <a:ext cx="530241" cy="525421"/>
          </a:xfrm>
          <a:custGeom>
            <a:avLst/>
            <a:gdLst/>
            <a:ahLst/>
            <a:cxnLst/>
            <a:rect l="l" t="t" r="r" b="b"/>
            <a:pathLst>
              <a:path w="530241" h="525421">
                <a:moveTo>
                  <a:pt x="0" y="0"/>
                </a:moveTo>
                <a:lnTo>
                  <a:pt x="530241" y="0"/>
                </a:lnTo>
                <a:lnTo>
                  <a:pt x="530241" y="525421"/>
                </a:lnTo>
                <a:lnTo>
                  <a:pt x="0" y="525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TW"/>
          </a:p>
        </p:txBody>
      </p:sp>
      <p:sp>
        <p:nvSpPr>
          <p:cNvPr id="10" name="Freeform 10"/>
          <p:cNvSpPr/>
          <p:nvPr/>
        </p:nvSpPr>
        <p:spPr>
          <a:xfrm>
            <a:off x="12104541" y="6558957"/>
            <a:ext cx="429408" cy="555704"/>
          </a:xfrm>
          <a:custGeom>
            <a:avLst/>
            <a:gdLst/>
            <a:ahLst/>
            <a:cxnLst/>
            <a:rect l="l" t="t" r="r" b="b"/>
            <a:pathLst>
              <a:path w="429408" h="555704">
                <a:moveTo>
                  <a:pt x="0" y="0"/>
                </a:moveTo>
                <a:lnTo>
                  <a:pt x="429408" y="0"/>
                </a:lnTo>
                <a:lnTo>
                  <a:pt x="429408" y="555704"/>
                </a:lnTo>
                <a:lnTo>
                  <a:pt x="0" y="5557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TW"/>
          </a:p>
        </p:txBody>
      </p:sp>
      <p:sp>
        <p:nvSpPr>
          <p:cNvPr id="11" name="Freeform 11"/>
          <p:cNvSpPr/>
          <p:nvPr/>
        </p:nvSpPr>
        <p:spPr>
          <a:xfrm>
            <a:off x="14887275" y="6574099"/>
            <a:ext cx="586169" cy="525421"/>
          </a:xfrm>
          <a:custGeom>
            <a:avLst/>
            <a:gdLst/>
            <a:ahLst/>
            <a:cxnLst/>
            <a:rect l="l" t="t" r="r" b="b"/>
            <a:pathLst>
              <a:path w="586169" h="525421">
                <a:moveTo>
                  <a:pt x="0" y="0"/>
                </a:moveTo>
                <a:lnTo>
                  <a:pt x="586169" y="0"/>
                </a:lnTo>
                <a:lnTo>
                  <a:pt x="586169" y="525421"/>
                </a:lnTo>
                <a:lnTo>
                  <a:pt x="0" y="5254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TW"/>
          </a:p>
        </p:txBody>
      </p:sp>
      <p:sp>
        <p:nvSpPr>
          <p:cNvPr id="12" name="Freeform 12"/>
          <p:cNvSpPr/>
          <p:nvPr/>
        </p:nvSpPr>
        <p:spPr>
          <a:xfrm>
            <a:off x="16342702" y="6526562"/>
            <a:ext cx="403886" cy="620495"/>
          </a:xfrm>
          <a:custGeom>
            <a:avLst/>
            <a:gdLst/>
            <a:ahLst/>
            <a:cxnLst/>
            <a:rect l="l" t="t" r="r" b="b"/>
            <a:pathLst>
              <a:path w="403886" h="620495">
                <a:moveTo>
                  <a:pt x="0" y="0"/>
                </a:moveTo>
                <a:lnTo>
                  <a:pt x="403886" y="0"/>
                </a:lnTo>
                <a:lnTo>
                  <a:pt x="403886" y="620495"/>
                </a:lnTo>
                <a:lnTo>
                  <a:pt x="0" y="620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TW"/>
          </a:p>
        </p:txBody>
      </p:sp>
      <p:sp>
        <p:nvSpPr>
          <p:cNvPr id="13" name="Freeform 13"/>
          <p:cNvSpPr/>
          <p:nvPr/>
        </p:nvSpPr>
        <p:spPr>
          <a:xfrm>
            <a:off x="13438128" y="6574099"/>
            <a:ext cx="577963" cy="525421"/>
          </a:xfrm>
          <a:custGeom>
            <a:avLst/>
            <a:gdLst/>
            <a:ahLst/>
            <a:cxnLst/>
            <a:rect l="l" t="t" r="r" b="b"/>
            <a:pathLst>
              <a:path w="577963" h="525421">
                <a:moveTo>
                  <a:pt x="0" y="0"/>
                </a:moveTo>
                <a:lnTo>
                  <a:pt x="577963" y="0"/>
                </a:lnTo>
                <a:lnTo>
                  <a:pt x="577963" y="525421"/>
                </a:lnTo>
                <a:lnTo>
                  <a:pt x="0" y="525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TW"/>
          </a:p>
        </p:txBody>
      </p:sp>
      <p:sp>
        <p:nvSpPr>
          <p:cNvPr id="14" name="Freeform 14"/>
          <p:cNvSpPr/>
          <p:nvPr/>
        </p:nvSpPr>
        <p:spPr>
          <a:xfrm>
            <a:off x="9202964" y="4963846"/>
            <a:ext cx="556189" cy="487424"/>
          </a:xfrm>
          <a:custGeom>
            <a:avLst/>
            <a:gdLst/>
            <a:ahLst/>
            <a:cxnLst/>
            <a:rect l="l" t="t" r="r" b="b"/>
            <a:pathLst>
              <a:path w="556189" h="487424">
                <a:moveTo>
                  <a:pt x="0" y="0"/>
                </a:moveTo>
                <a:lnTo>
                  <a:pt x="556189" y="0"/>
                </a:lnTo>
                <a:lnTo>
                  <a:pt x="556189" y="487424"/>
                </a:lnTo>
                <a:lnTo>
                  <a:pt x="0" y="48742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TW"/>
          </a:p>
        </p:txBody>
      </p:sp>
      <p:sp>
        <p:nvSpPr>
          <p:cNvPr id="15" name="Freeform 15"/>
          <p:cNvSpPr/>
          <p:nvPr/>
        </p:nvSpPr>
        <p:spPr>
          <a:xfrm>
            <a:off x="10541880" y="4951073"/>
            <a:ext cx="740508" cy="512970"/>
          </a:xfrm>
          <a:custGeom>
            <a:avLst/>
            <a:gdLst/>
            <a:ahLst/>
            <a:cxnLst/>
            <a:rect l="l" t="t" r="r" b="b"/>
            <a:pathLst>
              <a:path w="740508" h="512970">
                <a:moveTo>
                  <a:pt x="0" y="0"/>
                </a:moveTo>
                <a:lnTo>
                  <a:pt x="740509" y="0"/>
                </a:lnTo>
                <a:lnTo>
                  <a:pt x="740509" y="512970"/>
                </a:lnTo>
                <a:lnTo>
                  <a:pt x="0" y="5129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TW"/>
          </a:p>
        </p:txBody>
      </p:sp>
      <p:sp>
        <p:nvSpPr>
          <p:cNvPr id="16" name="Freeform 16"/>
          <p:cNvSpPr/>
          <p:nvPr/>
        </p:nvSpPr>
        <p:spPr>
          <a:xfrm>
            <a:off x="12104541" y="4949161"/>
            <a:ext cx="429408" cy="516793"/>
          </a:xfrm>
          <a:custGeom>
            <a:avLst/>
            <a:gdLst/>
            <a:ahLst/>
            <a:cxnLst/>
            <a:rect l="l" t="t" r="r" b="b"/>
            <a:pathLst>
              <a:path w="429408" h="516793">
                <a:moveTo>
                  <a:pt x="0" y="0"/>
                </a:moveTo>
                <a:lnTo>
                  <a:pt x="429408" y="0"/>
                </a:lnTo>
                <a:lnTo>
                  <a:pt x="429408" y="516793"/>
                </a:lnTo>
                <a:lnTo>
                  <a:pt x="0" y="5167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TW"/>
          </a:p>
        </p:txBody>
      </p:sp>
      <p:sp>
        <p:nvSpPr>
          <p:cNvPr id="17" name="Freeform 17"/>
          <p:cNvSpPr/>
          <p:nvPr/>
        </p:nvSpPr>
        <p:spPr>
          <a:xfrm>
            <a:off x="14870113" y="4897310"/>
            <a:ext cx="620495" cy="620495"/>
          </a:xfrm>
          <a:custGeom>
            <a:avLst/>
            <a:gdLst/>
            <a:ahLst/>
            <a:cxnLst/>
            <a:rect l="l" t="t" r="r" b="b"/>
            <a:pathLst>
              <a:path w="620495" h="620495">
                <a:moveTo>
                  <a:pt x="0" y="0"/>
                </a:moveTo>
                <a:lnTo>
                  <a:pt x="620494" y="0"/>
                </a:lnTo>
                <a:lnTo>
                  <a:pt x="620494" y="620495"/>
                </a:lnTo>
                <a:lnTo>
                  <a:pt x="0" y="62049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TW"/>
          </a:p>
        </p:txBody>
      </p:sp>
      <p:sp>
        <p:nvSpPr>
          <p:cNvPr id="18" name="Freeform 18"/>
          <p:cNvSpPr/>
          <p:nvPr/>
        </p:nvSpPr>
        <p:spPr>
          <a:xfrm>
            <a:off x="16377675" y="4769195"/>
            <a:ext cx="408333" cy="748610"/>
          </a:xfrm>
          <a:custGeom>
            <a:avLst/>
            <a:gdLst/>
            <a:ahLst/>
            <a:cxnLst/>
            <a:rect l="l" t="t" r="r" b="b"/>
            <a:pathLst>
              <a:path w="408333" h="748610">
                <a:moveTo>
                  <a:pt x="0" y="0"/>
                </a:moveTo>
                <a:lnTo>
                  <a:pt x="408333" y="0"/>
                </a:lnTo>
                <a:lnTo>
                  <a:pt x="408333" y="748610"/>
                </a:lnTo>
                <a:lnTo>
                  <a:pt x="0" y="74861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TW"/>
          </a:p>
        </p:txBody>
      </p:sp>
      <p:sp>
        <p:nvSpPr>
          <p:cNvPr id="19" name="Freeform 19"/>
          <p:cNvSpPr/>
          <p:nvPr/>
        </p:nvSpPr>
        <p:spPr>
          <a:xfrm>
            <a:off x="13423067" y="4897310"/>
            <a:ext cx="608085" cy="620495"/>
          </a:xfrm>
          <a:custGeom>
            <a:avLst/>
            <a:gdLst/>
            <a:ahLst/>
            <a:cxnLst/>
            <a:rect l="l" t="t" r="r" b="b"/>
            <a:pathLst>
              <a:path w="608085" h="620495">
                <a:moveTo>
                  <a:pt x="0" y="0"/>
                </a:moveTo>
                <a:lnTo>
                  <a:pt x="608085" y="0"/>
                </a:lnTo>
                <a:lnTo>
                  <a:pt x="608085" y="620495"/>
                </a:lnTo>
                <a:lnTo>
                  <a:pt x="0" y="6204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TW"/>
          </a:p>
        </p:txBody>
      </p:sp>
      <p:sp>
        <p:nvSpPr>
          <p:cNvPr id="20" name="Freeform 20"/>
          <p:cNvSpPr/>
          <p:nvPr/>
        </p:nvSpPr>
        <p:spPr>
          <a:xfrm>
            <a:off x="9229476" y="3139943"/>
            <a:ext cx="503165" cy="620495"/>
          </a:xfrm>
          <a:custGeom>
            <a:avLst/>
            <a:gdLst/>
            <a:ahLst/>
            <a:cxnLst/>
            <a:rect l="l" t="t" r="r" b="b"/>
            <a:pathLst>
              <a:path w="503165" h="620495">
                <a:moveTo>
                  <a:pt x="0" y="0"/>
                </a:moveTo>
                <a:lnTo>
                  <a:pt x="503165" y="0"/>
                </a:lnTo>
                <a:lnTo>
                  <a:pt x="503165" y="620495"/>
                </a:lnTo>
                <a:lnTo>
                  <a:pt x="0" y="62049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TW"/>
          </a:p>
        </p:txBody>
      </p:sp>
      <p:sp>
        <p:nvSpPr>
          <p:cNvPr id="21" name="Freeform 21"/>
          <p:cNvSpPr/>
          <p:nvPr/>
        </p:nvSpPr>
        <p:spPr>
          <a:xfrm>
            <a:off x="10647014" y="3139943"/>
            <a:ext cx="530241" cy="620495"/>
          </a:xfrm>
          <a:custGeom>
            <a:avLst/>
            <a:gdLst/>
            <a:ahLst/>
            <a:cxnLst/>
            <a:rect l="l" t="t" r="r" b="b"/>
            <a:pathLst>
              <a:path w="530241" h="620495">
                <a:moveTo>
                  <a:pt x="0" y="0"/>
                </a:moveTo>
                <a:lnTo>
                  <a:pt x="530241" y="0"/>
                </a:lnTo>
                <a:lnTo>
                  <a:pt x="530241" y="620495"/>
                </a:lnTo>
                <a:lnTo>
                  <a:pt x="0" y="620495"/>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TW"/>
          </a:p>
        </p:txBody>
      </p:sp>
      <p:sp>
        <p:nvSpPr>
          <p:cNvPr id="22" name="Freeform 22"/>
          <p:cNvSpPr/>
          <p:nvPr/>
        </p:nvSpPr>
        <p:spPr>
          <a:xfrm>
            <a:off x="12006151" y="3139943"/>
            <a:ext cx="626187" cy="620495"/>
          </a:xfrm>
          <a:custGeom>
            <a:avLst/>
            <a:gdLst/>
            <a:ahLst/>
            <a:cxnLst/>
            <a:rect l="l" t="t" r="r" b="b"/>
            <a:pathLst>
              <a:path w="626187" h="620495">
                <a:moveTo>
                  <a:pt x="0" y="0"/>
                </a:moveTo>
                <a:lnTo>
                  <a:pt x="626188" y="0"/>
                </a:lnTo>
                <a:lnTo>
                  <a:pt x="626188" y="620495"/>
                </a:lnTo>
                <a:lnTo>
                  <a:pt x="0" y="62049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TW"/>
          </a:p>
        </p:txBody>
      </p:sp>
      <p:sp>
        <p:nvSpPr>
          <p:cNvPr id="23" name="Freeform 23"/>
          <p:cNvSpPr/>
          <p:nvPr/>
        </p:nvSpPr>
        <p:spPr>
          <a:xfrm>
            <a:off x="14933290" y="3139943"/>
            <a:ext cx="494139" cy="620495"/>
          </a:xfrm>
          <a:custGeom>
            <a:avLst/>
            <a:gdLst/>
            <a:ahLst/>
            <a:cxnLst/>
            <a:rect l="l" t="t" r="r" b="b"/>
            <a:pathLst>
              <a:path w="494139" h="620495">
                <a:moveTo>
                  <a:pt x="0" y="0"/>
                </a:moveTo>
                <a:lnTo>
                  <a:pt x="494140" y="0"/>
                </a:lnTo>
                <a:lnTo>
                  <a:pt x="494140" y="620495"/>
                </a:lnTo>
                <a:lnTo>
                  <a:pt x="0" y="62049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TW"/>
          </a:p>
        </p:txBody>
      </p:sp>
      <p:sp>
        <p:nvSpPr>
          <p:cNvPr id="24" name="Freeform 24"/>
          <p:cNvSpPr/>
          <p:nvPr/>
        </p:nvSpPr>
        <p:spPr>
          <a:xfrm>
            <a:off x="16262602" y="3216864"/>
            <a:ext cx="564086" cy="466653"/>
          </a:xfrm>
          <a:custGeom>
            <a:avLst/>
            <a:gdLst/>
            <a:ahLst/>
            <a:cxnLst/>
            <a:rect l="l" t="t" r="r" b="b"/>
            <a:pathLst>
              <a:path w="564086" h="466653">
                <a:moveTo>
                  <a:pt x="0" y="0"/>
                </a:moveTo>
                <a:lnTo>
                  <a:pt x="564086" y="0"/>
                </a:lnTo>
                <a:lnTo>
                  <a:pt x="564086" y="466653"/>
                </a:lnTo>
                <a:lnTo>
                  <a:pt x="0" y="46665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TW"/>
          </a:p>
        </p:txBody>
      </p:sp>
      <p:sp>
        <p:nvSpPr>
          <p:cNvPr id="25" name="Freeform 25"/>
          <p:cNvSpPr/>
          <p:nvPr/>
        </p:nvSpPr>
        <p:spPr>
          <a:xfrm>
            <a:off x="13474399" y="3139943"/>
            <a:ext cx="505421" cy="620495"/>
          </a:xfrm>
          <a:custGeom>
            <a:avLst/>
            <a:gdLst/>
            <a:ahLst/>
            <a:cxnLst/>
            <a:rect l="l" t="t" r="r" b="b"/>
            <a:pathLst>
              <a:path w="505421" h="620495">
                <a:moveTo>
                  <a:pt x="0" y="0"/>
                </a:moveTo>
                <a:lnTo>
                  <a:pt x="505421" y="0"/>
                </a:lnTo>
                <a:lnTo>
                  <a:pt x="505421" y="620495"/>
                </a:lnTo>
                <a:lnTo>
                  <a:pt x="0" y="62049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TW"/>
          </a:p>
        </p:txBody>
      </p:sp>
      <p:sp>
        <p:nvSpPr>
          <p:cNvPr id="26" name="Freeform 26"/>
          <p:cNvSpPr/>
          <p:nvPr/>
        </p:nvSpPr>
        <p:spPr>
          <a:xfrm>
            <a:off x="9229476" y="1540269"/>
            <a:ext cx="503165" cy="561340"/>
          </a:xfrm>
          <a:custGeom>
            <a:avLst/>
            <a:gdLst/>
            <a:ahLst/>
            <a:cxnLst/>
            <a:rect l="l" t="t" r="r" b="b"/>
            <a:pathLst>
              <a:path w="503165" h="561340">
                <a:moveTo>
                  <a:pt x="0" y="0"/>
                </a:moveTo>
                <a:lnTo>
                  <a:pt x="503165" y="0"/>
                </a:lnTo>
                <a:lnTo>
                  <a:pt x="503165" y="561340"/>
                </a:lnTo>
                <a:lnTo>
                  <a:pt x="0" y="56134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TW"/>
          </a:p>
        </p:txBody>
      </p:sp>
      <p:sp>
        <p:nvSpPr>
          <p:cNvPr id="27" name="Freeform 27"/>
          <p:cNvSpPr/>
          <p:nvPr/>
        </p:nvSpPr>
        <p:spPr>
          <a:xfrm>
            <a:off x="10647014" y="1615591"/>
            <a:ext cx="530241" cy="410696"/>
          </a:xfrm>
          <a:custGeom>
            <a:avLst/>
            <a:gdLst/>
            <a:ahLst/>
            <a:cxnLst/>
            <a:rect l="l" t="t" r="r" b="b"/>
            <a:pathLst>
              <a:path w="530241" h="410696">
                <a:moveTo>
                  <a:pt x="0" y="0"/>
                </a:moveTo>
                <a:lnTo>
                  <a:pt x="530241" y="0"/>
                </a:lnTo>
                <a:lnTo>
                  <a:pt x="530241" y="410696"/>
                </a:lnTo>
                <a:lnTo>
                  <a:pt x="0" y="41069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TW"/>
          </a:p>
        </p:txBody>
      </p:sp>
      <p:sp>
        <p:nvSpPr>
          <p:cNvPr id="28" name="Freeform 28"/>
          <p:cNvSpPr/>
          <p:nvPr/>
        </p:nvSpPr>
        <p:spPr>
          <a:xfrm>
            <a:off x="12231248" y="1510691"/>
            <a:ext cx="175995" cy="620495"/>
          </a:xfrm>
          <a:custGeom>
            <a:avLst/>
            <a:gdLst/>
            <a:ahLst/>
            <a:cxnLst/>
            <a:rect l="l" t="t" r="r" b="b"/>
            <a:pathLst>
              <a:path w="175995" h="620495">
                <a:moveTo>
                  <a:pt x="0" y="0"/>
                </a:moveTo>
                <a:lnTo>
                  <a:pt x="175994" y="0"/>
                </a:lnTo>
                <a:lnTo>
                  <a:pt x="175994" y="620495"/>
                </a:lnTo>
                <a:lnTo>
                  <a:pt x="0" y="620495"/>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TW"/>
          </a:p>
        </p:txBody>
      </p:sp>
      <p:sp>
        <p:nvSpPr>
          <p:cNvPr id="29" name="Freeform 29"/>
          <p:cNvSpPr/>
          <p:nvPr/>
        </p:nvSpPr>
        <p:spPr>
          <a:xfrm>
            <a:off x="15037646" y="1510691"/>
            <a:ext cx="285428" cy="620495"/>
          </a:xfrm>
          <a:custGeom>
            <a:avLst/>
            <a:gdLst/>
            <a:ahLst/>
            <a:cxnLst/>
            <a:rect l="l" t="t" r="r" b="b"/>
            <a:pathLst>
              <a:path w="285428" h="620495">
                <a:moveTo>
                  <a:pt x="0" y="0"/>
                </a:moveTo>
                <a:lnTo>
                  <a:pt x="285428" y="0"/>
                </a:lnTo>
                <a:lnTo>
                  <a:pt x="285428" y="620495"/>
                </a:lnTo>
                <a:lnTo>
                  <a:pt x="0" y="62049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TW"/>
          </a:p>
        </p:txBody>
      </p:sp>
      <p:sp>
        <p:nvSpPr>
          <p:cNvPr id="30" name="Freeform 30"/>
          <p:cNvSpPr/>
          <p:nvPr/>
        </p:nvSpPr>
        <p:spPr>
          <a:xfrm>
            <a:off x="16393593" y="1540269"/>
            <a:ext cx="302103" cy="561340"/>
          </a:xfrm>
          <a:custGeom>
            <a:avLst/>
            <a:gdLst/>
            <a:ahLst/>
            <a:cxnLst/>
            <a:rect l="l" t="t" r="r" b="b"/>
            <a:pathLst>
              <a:path w="302103" h="561340">
                <a:moveTo>
                  <a:pt x="0" y="0"/>
                </a:moveTo>
                <a:lnTo>
                  <a:pt x="302103" y="0"/>
                </a:lnTo>
                <a:lnTo>
                  <a:pt x="302103" y="561340"/>
                </a:lnTo>
                <a:lnTo>
                  <a:pt x="0" y="561340"/>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TW"/>
          </a:p>
        </p:txBody>
      </p:sp>
      <p:sp>
        <p:nvSpPr>
          <p:cNvPr id="31" name="Freeform 31"/>
          <p:cNvSpPr/>
          <p:nvPr/>
        </p:nvSpPr>
        <p:spPr>
          <a:xfrm>
            <a:off x="13356101" y="1704914"/>
            <a:ext cx="742017" cy="232049"/>
          </a:xfrm>
          <a:custGeom>
            <a:avLst/>
            <a:gdLst/>
            <a:ahLst/>
            <a:cxnLst/>
            <a:rect l="l" t="t" r="r" b="b"/>
            <a:pathLst>
              <a:path w="742017" h="232049">
                <a:moveTo>
                  <a:pt x="0" y="0"/>
                </a:moveTo>
                <a:lnTo>
                  <a:pt x="742017" y="0"/>
                </a:lnTo>
                <a:lnTo>
                  <a:pt x="742017" y="232049"/>
                </a:lnTo>
                <a:lnTo>
                  <a:pt x="0" y="2320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TW"/>
          </a:p>
        </p:txBody>
      </p:sp>
      <p:sp>
        <p:nvSpPr>
          <p:cNvPr id="32" name="AutoShape 32"/>
          <p:cNvSpPr/>
          <p:nvPr/>
        </p:nvSpPr>
        <p:spPr>
          <a:xfrm>
            <a:off x="7696076" y="1028700"/>
            <a:ext cx="9525" cy="8229600"/>
          </a:xfrm>
          <a:prstGeom prst="rect">
            <a:avLst/>
          </a:prstGeom>
          <a:solidFill>
            <a:srgbClr val="FFFFFF"/>
          </a:solidFill>
        </p:spPr>
        <p:txBody>
          <a:bodyPr/>
          <a:lstStyle/>
          <a:p>
            <a:endParaRPr lang="en-TW"/>
          </a:p>
        </p:txBody>
      </p:sp>
      <p:grpSp>
        <p:nvGrpSpPr>
          <p:cNvPr id="33" name="Group 33"/>
          <p:cNvGrpSpPr/>
          <p:nvPr/>
        </p:nvGrpSpPr>
        <p:grpSpPr>
          <a:xfrm>
            <a:off x="1028700" y="3477664"/>
            <a:ext cx="5143500" cy="3331671"/>
            <a:chOff x="0" y="0"/>
            <a:chExt cx="6858000" cy="4442228"/>
          </a:xfrm>
        </p:grpSpPr>
        <p:sp>
          <p:nvSpPr>
            <p:cNvPr id="34" name="TextBox 34"/>
            <p:cNvSpPr txBox="1"/>
            <p:nvPr/>
          </p:nvSpPr>
          <p:spPr>
            <a:xfrm>
              <a:off x="0" y="-9525"/>
              <a:ext cx="6858000" cy="2828925"/>
            </a:xfrm>
            <a:prstGeom prst="rect">
              <a:avLst/>
            </a:prstGeom>
          </p:spPr>
          <p:txBody>
            <a:bodyPr lIns="0" tIns="0" rIns="0" bIns="0" rtlCol="0" anchor="t">
              <a:spAutoFit/>
            </a:bodyPr>
            <a:lstStyle/>
            <a:p>
              <a:pPr marL="0" lvl="0" indent="0" algn="l">
                <a:lnSpc>
                  <a:spcPts val="8400"/>
                </a:lnSpc>
                <a:spcBef>
                  <a:spcPct val="0"/>
                </a:spcBef>
              </a:pPr>
              <a:r>
                <a:rPr lang="en-US" sz="7000">
                  <a:solidFill>
                    <a:srgbClr val="FFFFFF"/>
                  </a:solidFill>
                  <a:latin typeface="Libre Baskerville"/>
                  <a:ea typeface="Libre Baskerville"/>
                  <a:cs typeface="Libre Baskerville"/>
                  <a:sym typeface="Libre Baskerville"/>
                </a:rPr>
                <a:t>Free Resources</a:t>
              </a:r>
            </a:p>
          </p:txBody>
        </p:sp>
        <p:sp>
          <p:nvSpPr>
            <p:cNvPr id="35" name="TextBox 35"/>
            <p:cNvSpPr txBox="1"/>
            <p:nvPr/>
          </p:nvSpPr>
          <p:spPr>
            <a:xfrm>
              <a:off x="0" y="3396172"/>
              <a:ext cx="6858000" cy="1046057"/>
            </a:xfrm>
            <a:prstGeom prst="rect">
              <a:avLst/>
            </a:prstGeom>
          </p:spPr>
          <p:txBody>
            <a:bodyPr lIns="0" tIns="0" rIns="0" bIns="0" rtlCol="0" anchor="t">
              <a:spAutoFit/>
            </a:bodyPr>
            <a:lstStyle/>
            <a:p>
              <a:pPr marL="0" lvl="0" indent="0" algn="l">
                <a:lnSpc>
                  <a:spcPts val="3219"/>
                </a:lnSpc>
                <a:spcBef>
                  <a:spcPct val="0"/>
                </a:spcBef>
              </a:pPr>
              <a:r>
                <a:rPr lang="en-US" sz="2299">
                  <a:solidFill>
                    <a:srgbClr val="FFFFFF"/>
                  </a:solidFill>
                  <a:latin typeface="Public Sans"/>
                  <a:ea typeface="Public Sans"/>
                  <a:cs typeface="Public Sans"/>
                  <a:sym typeface="Public Sans"/>
                </a:rPr>
                <a:t>Use these free recolorable icons and illustrations in your Canva design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63AF3F57-9562-D700-0BC4-EC57A2C5F40C}"/>
              </a:ext>
            </a:extLst>
          </p:cNvPr>
          <p:cNvGrpSpPr/>
          <p:nvPr/>
        </p:nvGrpSpPr>
        <p:grpSpPr>
          <a:xfrm>
            <a:off x="1429473" y="5173557"/>
            <a:ext cx="11959530" cy="2931365"/>
            <a:chOff x="0" y="3059814"/>
            <a:chExt cx="15946039" cy="3908487"/>
          </a:xfrm>
        </p:grpSpPr>
        <p:sp>
          <p:nvSpPr>
            <p:cNvPr id="4" name="TextBox 12">
              <a:extLst>
                <a:ext uri="{FF2B5EF4-FFF2-40B4-BE49-F238E27FC236}">
                  <a16:creationId xmlns:a16="http://schemas.microsoft.com/office/drawing/2014/main" id="{317E1327-218D-4D5F-8D44-83437687256F}"/>
                </a:ext>
              </a:extLst>
            </p:cNvPr>
            <p:cNvSpPr txBox="1"/>
            <p:nvPr/>
          </p:nvSpPr>
          <p:spPr>
            <a:xfrm>
              <a:off x="0" y="3059814"/>
              <a:ext cx="15946039" cy="2479568"/>
            </a:xfrm>
            <a:prstGeom prst="rect">
              <a:avLst/>
            </a:prstGeom>
          </p:spPr>
          <p:txBody>
            <a:bodyPr lIns="0" tIns="0" rIns="0" bIns="0" rtlCol="0" anchor="t">
              <a:spAutoFit/>
            </a:bodyPr>
            <a:lstStyle/>
            <a:p>
              <a:pPr algn="l">
                <a:lnSpc>
                  <a:spcPts val="16200"/>
                </a:lnSpc>
              </a:pPr>
              <a:r>
                <a:rPr lang="en-US" sz="9000" spc="-270" dirty="0">
                  <a:solidFill>
                    <a:schemeClr val="accent6">
                      <a:lumMod val="50000"/>
                    </a:schemeClr>
                  </a:solidFill>
                  <a:latin typeface="Libre Baskerville"/>
                  <a:ea typeface="Libre Baskerville"/>
                  <a:cs typeface="Libre Baskerville"/>
                  <a:sym typeface="Libre Baskerville"/>
                </a:rPr>
                <a:t>Content</a:t>
              </a:r>
              <a:endParaRPr lang="en-US" sz="9000" spc="-270" dirty="0">
                <a:solidFill>
                  <a:srgbClr val="A19C95"/>
                </a:solidFill>
                <a:latin typeface="Libre Baskerville"/>
                <a:ea typeface="Libre Baskerville"/>
                <a:cs typeface="Libre Baskerville"/>
                <a:sym typeface="Libre Baskerville"/>
              </a:endParaRPr>
            </a:p>
          </p:txBody>
        </p:sp>
        <p:sp>
          <p:nvSpPr>
            <p:cNvPr id="5" name="TextBox 13">
              <a:extLst>
                <a:ext uri="{FF2B5EF4-FFF2-40B4-BE49-F238E27FC236}">
                  <a16:creationId xmlns:a16="http://schemas.microsoft.com/office/drawing/2014/main" id="{39228EE9-2BB0-A84D-ECF6-38B57F97B9E0}"/>
                </a:ext>
              </a:extLst>
            </p:cNvPr>
            <p:cNvSpPr txBox="1"/>
            <p:nvPr/>
          </p:nvSpPr>
          <p:spPr>
            <a:xfrm>
              <a:off x="0" y="6336017"/>
              <a:ext cx="15946039" cy="632284"/>
            </a:xfrm>
            <a:prstGeom prst="rect">
              <a:avLst/>
            </a:prstGeom>
          </p:spPr>
          <p:txBody>
            <a:bodyPr lIns="0" tIns="0" rIns="0" bIns="0" rtlCol="0" anchor="t">
              <a:spAutoFit/>
            </a:bodyPr>
            <a:lstStyle/>
            <a:p>
              <a:pPr algn="l">
                <a:lnSpc>
                  <a:spcPts val="3919"/>
                </a:lnSpc>
              </a:pPr>
              <a:r>
                <a:rPr lang="en-US" sz="2800">
                  <a:solidFill>
                    <a:srgbClr val="FFFFFF"/>
                  </a:solidFill>
                  <a:latin typeface="Public Sans"/>
                  <a:ea typeface="Public Sans"/>
                  <a:cs typeface="Public Sans"/>
                  <a:sym typeface="Public Sans"/>
                </a:rPr>
                <a:t>Song-Ze, Yu </a:t>
              </a:r>
            </a:p>
          </p:txBody>
        </p:sp>
      </p:grpSp>
      <p:sp>
        <p:nvSpPr>
          <p:cNvPr id="6" name="AutoShape 2">
            <a:extLst>
              <a:ext uri="{FF2B5EF4-FFF2-40B4-BE49-F238E27FC236}">
                <a16:creationId xmlns:a16="http://schemas.microsoft.com/office/drawing/2014/main" id="{D80CC551-2209-48B3-8044-1968FD8C00BD}"/>
              </a:ext>
            </a:extLst>
          </p:cNvPr>
          <p:cNvSpPr/>
          <p:nvPr/>
        </p:nvSpPr>
        <p:spPr>
          <a:xfrm>
            <a:off x="9619527" y="3584697"/>
            <a:ext cx="7239000" cy="9525"/>
          </a:xfrm>
          <a:prstGeom prst="rect">
            <a:avLst/>
          </a:prstGeom>
          <a:solidFill>
            <a:srgbClr val="252629"/>
          </a:solidFill>
        </p:spPr>
        <p:txBody>
          <a:bodyPr/>
          <a:lstStyle/>
          <a:p>
            <a:endParaRPr lang="en-TW"/>
          </a:p>
        </p:txBody>
      </p:sp>
      <p:grpSp>
        <p:nvGrpSpPr>
          <p:cNvPr id="7" name="Group 3">
            <a:extLst>
              <a:ext uri="{FF2B5EF4-FFF2-40B4-BE49-F238E27FC236}">
                <a16:creationId xmlns:a16="http://schemas.microsoft.com/office/drawing/2014/main" id="{282F9021-4270-6AEB-9E98-DD518FCB4442}"/>
              </a:ext>
            </a:extLst>
          </p:cNvPr>
          <p:cNvGrpSpPr/>
          <p:nvPr/>
        </p:nvGrpSpPr>
        <p:grpSpPr>
          <a:xfrm>
            <a:off x="1581150" y="3998869"/>
            <a:ext cx="6631215" cy="3961700"/>
            <a:chOff x="-180220" y="0"/>
            <a:chExt cx="8841620" cy="5282267"/>
          </a:xfrm>
        </p:grpSpPr>
        <p:sp>
          <p:nvSpPr>
            <p:cNvPr id="8" name="TextBox 4">
              <a:extLst>
                <a:ext uri="{FF2B5EF4-FFF2-40B4-BE49-F238E27FC236}">
                  <a16:creationId xmlns:a16="http://schemas.microsoft.com/office/drawing/2014/main" id="{858F945B-DCBB-57BA-76F5-E789A08949D3}"/>
                </a:ext>
              </a:extLst>
            </p:cNvPr>
            <p:cNvSpPr txBox="1"/>
            <p:nvPr/>
          </p:nvSpPr>
          <p:spPr>
            <a:xfrm>
              <a:off x="0" y="0"/>
              <a:ext cx="8661400" cy="1846660"/>
            </a:xfrm>
            <a:prstGeom prst="rect">
              <a:avLst/>
            </a:prstGeom>
          </p:spPr>
          <p:txBody>
            <a:bodyPr lIns="0" tIns="0" rIns="0" bIns="0" rtlCol="0" anchor="t">
              <a:spAutoFit/>
            </a:bodyPr>
            <a:lstStyle/>
            <a:p>
              <a:pPr marL="0" lvl="0" indent="0" algn="l">
                <a:lnSpc>
                  <a:spcPts val="10800"/>
                </a:lnSpc>
                <a:spcBef>
                  <a:spcPct val="0"/>
                </a:spcBef>
              </a:pPr>
              <a:endParaRPr lang="en-US" sz="9000" u="none" dirty="0">
                <a:solidFill>
                  <a:srgbClr val="252629"/>
                </a:solidFill>
                <a:latin typeface="Libre Baskerville"/>
                <a:ea typeface="Libre Baskerville"/>
                <a:cs typeface="Libre Baskerville"/>
                <a:sym typeface="Libre Baskerville"/>
              </a:endParaRPr>
            </a:p>
          </p:txBody>
        </p:sp>
        <p:sp>
          <p:nvSpPr>
            <p:cNvPr id="9" name="TextBox 5">
              <a:extLst>
                <a:ext uri="{FF2B5EF4-FFF2-40B4-BE49-F238E27FC236}">
                  <a16:creationId xmlns:a16="http://schemas.microsoft.com/office/drawing/2014/main" id="{4BFD7380-7B05-24C1-6823-2EBDDE82D96F}"/>
                </a:ext>
              </a:extLst>
            </p:cNvPr>
            <p:cNvSpPr txBox="1"/>
            <p:nvPr/>
          </p:nvSpPr>
          <p:spPr>
            <a:xfrm>
              <a:off x="-180220" y="4234372"/>
              <a:ext cx="8661400" cy="1047895"/>
            </a:xfrm>
            <a:prstGeom prst="rect">
              <a:avLst/>
            </a:prstGeom>
          </p:spPr>
          <p:txBody>
            <a:bodyPr lIns="0" tIns="0" rIns="0" bIns="0" rtlCol="0" anchor="t">
              <a:spAutoFit/>
            </a:bodyPr>
            <a:lstStyle/>
            <a:p>
              <a:pPr marL="0" lvl="0" indent="0" algn="l">
                <a:lnSpc>
                  <a:spcPts val="3220"/>
                </a:lnSpc>
                <a:spcBef>
                  <a:spcPct val="0"/>
                </a:spcBef>
              </a:pPr>
              <a:r>
                <a:rPr lang="en-US" sz="2500" dirty="0">
                  <a:solidFill>
                    <a:srgbClr val="252629"/>
                  </a:solidFill>
                  <a:latin typeface="STSong" panose="02010600040101010101" pitchFamily="2" charset="-122"/>
                  <a:ea typeface="STSong" panose="02010600040101010101" pitchFamily="2" charset="-122"/>
                  <a:cs typeface="Public Sans"/>
                  <a:sym typeface="Public Sans"/>
                </a:rPr>
                <a:t>What I’ll cover today of things have learned and done these days.</a:t>
              </a:r>
              <a:endParaRPr lang="en-US" sz="2500" u="none" dirty="0">
                <a:solidFill>
                  <a:srgbClr val="252629"/>
                </a:solidFill>
                <a:latin typeface="STSong" panose="02010600040101010101" pitchFamily="2" charset="-122"/>
                <a:ea typeface="STSong" panose="02010600040101010101" pitchFamily="2" charset="-122"/>
                <a:cs typeface="Public Sans"/>
                <a:sym typeface="Public Sans"/>
              </a:endParaRPr>
            </a:p>
          </p:txBody>
        </p:sp>
      </p:grpSp>
      <p:grpSp>
        <p:nvGrpSpPr>
          <p:cNvPr id="10" name="Group 6">
            <a:extLst>
              <a:ext uri="{FF2B5EF4-FFF2-40B4-BE49-F238E27FC236}">
                <a16:creationId xmlns:a16="http://schemas.microsoft.com/office/drawing/2014/main" id="{6EE769C7-D501-EE7C-C68A-08B761CB6484}"/>
              </a:ext>
            </a:extLst>
          </p:cNvPr>
          <p:cNvGrpSpPr/>
          <p:nvPr/>
        </p:nvGrpSpPr>
        <p:grpSpPr>
          <a:xfrm>
            <a:off x="9619527" y="1707679"/>
            <a:ext cx="7372350" cy="1444577"/>
            <a:chOff x="0" y="0"/>
            <a:chExt cx="9829800" cy="1926103"/>
          </a:xfrm>
        </p:grpSpPr>
        <p:sp>
          <p:nvSpPr>
            <p:cNvPr id="11" name="TextBox 7">
              <a:extLst>
                <a:ext uri="{FF2B5EF4-FFF2-40B4-BE49-F238E27FC236}">
                  <a16:creationId xmlns:a16="http://schemas.microsoft.com/office/drawing/2014/main" id="{4202B4DF-43BF-87C3-6650-8FEA2378AF36}"/>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A19C95"/>
                  </a:solidFill>
                  <a:latin typeface="Libre Baskerville"/>
                  <a:ea typeface="Libre Baskerville"/>
                  <a:cs typeface="Libre Baskerville"/>
                  <a:sym typeface="Libre Baskerville"/>
                </a:rPr>
                <a:t>01</a:t>
              </a:r>
            </a:p>
          </p:txBody>
        </p:sp>
        <p:sp>
          <p:nvSpPr>
            <p:cNvPr id="12" name="TextBox 8">
              <a:extLst>
                <a:ext uri="{FF2B5EF4-FFF2-40B4-BE49-F238E27FC236}">
                  <a16:creationId xmlns:a16="http://schemas.microsoft.com/office/drawing/2014/main" id="{3A34C18D-0822-4B4C-0291-9CB0469F097C}"/>
                </a:ext>
              </a:extLst>
            </p:cNvPr>
            <p:cNvSpPr txBox="1"/>
            <p:nvPr/>
          </p:nvSpPr>
          <p:spPr>
            <a:xfrm>
              <a:off x="0" y="1405447"/>
              <a:ext cx="9829800" cy="520656"/>
            </a:xfrm>
            <a:prstGeom prst="rect">
              <a:avLst/>
            </a:prstGeom>
          </p:spPr>
          <p:txBody>
            <a:bodyPr lIns="0" tIns="0" rIns="0" bIns="0" rtlCol="0" anchor="t">
              <a:spAutoFit/>
            </a:bodyPr>
            <a:lstStyle/>
            <a:p>
              <a:pPr>
                <a:lnSpc>
                  <a:spcPts val="3500"/>
                </a:lnSpc>
                <a:spcBef>
                  <a:spcPct val="0"/>
                </a:spcBef>
              </a:pPr>
              <a:r>
                <a:rPr lang="en-US" sz="2500" b="1" spc="37" dirty="0">
                  <a:solidFill>
                    <a:srgbClr val="252629"/>
                  </a:solidFill>
                  <a:latin typeface="STSong" panose="02010600040101010101" pitchFamily="2" charset="-122"/>
                  <a:ea typeface="STSong" panose="02010600040101010101" pitchFamily="2" charset="-122"/>
                  <a:sym typeface="Public Sans Bold"/>
                </a:rPr>
                <a:t>POSSIBILITY OF AI SYNTHESIZERS</a:t>
              </a:r>
            </a:p>
          </p:txBody>
        </p:sp>
      </p:grpSp>
      <p:grpSp>
        <p:nvGrpSpPr>
          <p:cNvPr id="13" name="Group 9">
            <a:extLst>
              <a:ext uri="{FF2B5EF4-FFF2-40B4-BE49-F238E27FC236}">
                <a16:creationId xmlns:a16="http://schemas.microsoft.com/office/drawing/2014/main" id="{9A6B7399-8D9E-B765-7BFB-FF514483573B}"/>
              </a:ext>
            </a:extLst>
          </p:cNvPr>
          <p:cNvGrpSpPr/>
          <p:nvPr/>
        </p:nvGrpSpPr>
        <p:grpSpPr>
          <a:xfrm>
            <a:off x="9619527" y="4245848"/>
            <a:ext cx="7372350" cy="1823526"/>
            <a:chOff x="0" y="0"/>
            <a:chExt cx="9829800" cy="2431368"/>
          </a:xfrm>
        </p:grpSpPr>
        <p:sp>
          <p:nvSpPr>
            <p:cNvPr id="14" name="TextBox 10">
              <a:extLst>
                <a:ext uri="{FF2B5EF4-FFF2-40B4-BE49-F238E27FC236}">
                  <a16:creationId xmlns:a16="http://schemas.microsoft.com/office/drawing/2014/main" id="{0E1EEB92-9FCB-5904-4433-35634453922B}"/>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A19C95"/>
                  </a:solidFill>
                  <a:latin typeface="Libre Baskerville"/>
                  <a:ea typeface="Libre Baskerville"/>
                  <a:cs typeface="Libre Baskerville"/>
                  <a:sym typeface="Libre Baskerville"/>
                </a:rPr>
                <a:t>02</a:t>
              </a:r>
            </a:p>
          </p:txBody>
        </p:sp>
        <p:sp>
          <p:nvSpPr>
            <p:cNvPr id="15" name="TextBox 11">
              <a:extLst>
                <a:ext uri="{FF2B5EF4-FFF2-40B4-BE49-F238E27FC236}">
                  <a16:creationId xmlns:a16="http://schemas.microsoft.com/office/drawing/2014/main" id="{A985F9F9-5FC4-223D-C5F0-972BE4B391B7}"/>
                </a:ext>
              </a:extLst>
            </p:cNvPr>
            <p:cNvSpPr txBox="1"/>
            <p:nvPr/>
          </p:nvSpPr>
          <p:spPr>
            <a:xfrm>
              <a:off x="0" y="1405447"/>
              <a:ext cx="9829800" cy="1025921"/>
            </a:xfrm>
            <a:prstGeom prst="rect">
              <a:avLst/>
            </a:prstGeom>
          </p:spPr>
          <p:txBody>
            <a:bodyPr lIns="0" tIns="0" rIns="0" bIns="0" rtlCol="0" anchor="t">
              <a:spAutoFit/>
            </a:bodyPr>
            <a:lstStyle/>
            <a:p>
              <a:r>
                <a:rPr lang="en-US" sz="2500" b="1" dirty="0">
                  <a:solidFill>
                    <a:srgbClr val="0E0E0E"/>
                  </a:solidFill>
                  <a:effectLst/>
                  <a:latin typeface="STSong" panose="02010600040101010101" pitchFamily="2" charset="-122"/>
                  <a:ea typeface="STSong" panose="02010600040101010101" pitchFamily="2" charset="-122"/>
                </a:rPr>
                <a:t>CHANGING THOUGHTS TO DUPLICATE TIMBRE</a:t>
              </a:r>
              <a:endParaRPr lang="en-US" sz="2500" dirty="0">
                <a:solidFill>
                  <a:srgbClr val="0E0E0E"/>
                </a:solidFill>
                <a:effectLst/>
                <a:latin typeface="STSong" panose="02010600040101010101" pitchFamily="2" charset="-122"/>
                <a:ea typeface="STSong" panose="02010600040101010101" pitchFamily="2" charset="-122"/>
              </a:endParaRPr>
            </a:p>
          </p:txBody>
        </p:sp>
      </p:grpSp>
      <p:grpSp>
        <p:nvGrpSpPr>
          <p:cNvPr id="16" name="Group 12">
            <a:extLst>
              <a:ext uri="{FF2B5EF4-FFF2-40B4-BE49-F238E27FC236}">
                <a16:creationId xmlns:a16="http://schemas.microsoft.com/office/drawing/2014/main" id="{6AAF45EF-EABD-8A5C-0214-DF839678C41F}"/>
              </a:ext>
            </a:extLst>
          </p:cNvPr>
          <p:cNvGrpSpPr/>
          <p:nvPr/>
        </p:nvGrpSpPr>
        <p:grpSpPr>
          <a:xfrm>
            <a:off x="9619527" y="6912180"/>
            <a:ext cx="8668473" cy="1438806"/>
            <a:chOff x="0" y="0"/>
            <a:chExt cx="9829800" cy="1918408"/>
          </a:xfrm>
        </p:grpSpPr>
        <p:sp>
          <p:nvSpPr>
            <p:cNvPr id="17" name="TextBox 13">
              <a:extLst>
                <a:ext uri="{FF2B5EF4-FFF2-40B4-BE49-F238E27FC236}">
                  <a16:creationId xmlns:a16="http://schemas.microsoft.com/office/drawing/2014/main" id="{F0D7C805-49EC-DA14-BD6F-EE5CFD4BE781}"/>
                </a:ext>
              </a:extLst>
            </p:cNvPr>
            <p:cNvSpPr txBox="1"/>
            <p:nvPr/>
          </p:nvSpPr>
          <p:spPr>
            <a:xfrm>
              <a:off x="0" y="0"/>
              <a:ext cx="9829800" cy="12192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A19C95"/>
                  </a:solidFill>
                  <a:latin typeface="Libre Baskerville"/>
                  <a:ea typeface="Libre Baskerville"/>
                  <a:cs typeface="Libre Baskerville"/>
                  <a:sym typeface="Libre Baskerville"/>
                </a:rPr>
                <a:t>03</a:t>
              </a:r>
            </a:p>
          </p:txBody>
        </p:sp>
        <p:sp>
          <p:nvSpPr>
            <p:cNvPr id="18" name="TextBox 14">
              <a:extLst>
                <a:ext uri="{FF2B5EF4-FFF2-40B4-BE49-F238E27FC236}">
                  <a16:creationId xmlns:a16="http://schemas.microsoft.com/office/drawing/2014/main" id="{D6DB2897-327E-D10B-953B-97F9FE0B3697}"/>
                </a:ext>
              </a:extLst>
            </p:cNvPr>
            <p:cNvSpPr txBox="1"/>
            <p:nvPr/>
          </p:nvSpPr>
          <p:spPr>
            <a:xfrm>
              <a:off x="0" y="1405447"/>
              <a:ext cx="9829800" cy="512961"/>
            </a:xfrm>
            <a:prstGeom prst="rect">
              <a:avLst/>
            </a:prstGeom>
          </p:spPr>
          <p:txBody>
            <a:bodyPr lIns="0" tIns="0" rIns="0" bIns="0" rtlCol="0" anchor="t">
              <a:spAutoFit/>
            </a:bodyPr>
            <a:lstStyle/>
            <a:p>
              <a:r>
                <a:rPr lang="en-US" sz="2500" b="1" dirty="0">
                  <a:solidFill>
                    <a:srgbClr val="0E0E0E"/>
                  </a:solidFill>
                  <a:latin typeface="STSong" panose="02010600040101010101" pitchFamily="2" charset="-122"/>
                  <a:ea typeface="STSong" panose="02010600040101010101" pitchFamily="2" charset="-122"/>
                </a:rPr>
                <a:t>OPEN TO NEW IDEAS</a:t>
              </a:r>
            </a:p>
          </p:txBody>
        </p:sp>
      </p:grpSp>
      <p:sp>
        <p:nvSpPr>
          <p:cNvPr id="19" name="AutoShape 15">
            <a:extLst>
              <a:ext uri="{FF2B5EF4-FFF2-40B4-BE49-F238E27FC236}">
                <a16:creationId xmlns:a16="http://schemas.microsoft.com/office/drawing/2014/main" id="{E22525F3-6A85-E2E8-D0D5-1D667C13831D}"/>
              </a:ext>
            </a:extLst>
          </p:cNvPr>
          <p:cNvSpPr/>
          <p:nvPr/>
        </p:nvSpPr>
        <p:spPr>
          <a:xfrm>
            <a:off x="9619527" y="6146490"/>
            <a:ext cx="7239000" cy="9525"/>
          </a:xfrm>
          <a:prstGeom prst="rect">
            <a:avLst/>
          </a:prstGeom>
          <a:solidFill>
            <a:srgbClr val="252629"/>
          </a:solidFill>
        </p:spPr>
        <p:txBody>
          <a:bodyPr/>
          <a:lstStyle/>
          <a:p>
            <a:endParaRPr lang="en-TW"/>
          </a:p>
        </p:txBody>
      </p:sp>
      <p:sp>
        <p:nvSpPr>
          <p:cNvPr id="20" name="AutoShape 16">
            <a:extLst>
              <a:ext uri="{FF2B5EF4-FFF2-40B4-BE49-F238E27FC236}">
                <a16:creationId xmlns:a16="http://schemas.microsoft.com/office/drawing/2014/main" id="{2DFCA94E-5F1C-AD49-A6D7-E9B6000C19D8}"/>
              </a:ext>
            </a:extLst>
          </p:cNvPr>
          <p:cNvSpPr/>
          <p:nvPr/>
        </p:nvSpPr>
        <p:spPr>
          <a:xfrm>
            <a:off x="9619527" y="8708283"/>
            <a:ext cx="7239000" cy="9525"/>
          </a:xfrm>
          <a:prstGeom prst="rect">
            <a:avLst/>
          </a:prstGeom>
          <a:solidFill>
            <a:srgbClr val="252629"/>
          </a:solidFill>
        </p:spPr>
        <p:txBody>
          <a:bodyPr/>
          <a:lstStyle/>
          <a:p>
            <a:endParaRPr lang="en-TW"/>
          </a:p>
        </p:txBody>
      </p:sp>
    </p:spTree>
    <p:extLst>
      <p:ext uri="{BB962C8B-B14F-4D97-AF65-F5344CB8AC3E}">
        <p14:creationId xmlns:p14="http://schemas.microsoft.com/office/powerpoint/2010/main" val="287589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6F2430-A31B-5202-5700-0A6660BBA961}"/>
              </a:ext>
            </a:extLst>
          </p:cNvPr>
          <p:cNvSpPr txBox="1"/>
          <p:nvPr/>
        </p:nvSpPr>
        <p:spPr>
          <a:xfrm>
            <a:off x="6248400" y="1333500"/>
            <a:ext cx="9144000" cy="830997"/>
          </a:xfrm>
          <a:prstGeom prst="rect">
            <a:avLst/>
          </a:prstGeom>
          <a:noFill/>
        </p:spPr>
        <p:txBody>
          <a:bodyPr wrap="square">
            <a:spAutoFit/>
          </a:bodyPr>
          <a:lstStyle/>
          <a:p>
            <a:r>
              <a:rPr lang="en-US" sz="4800" b="1" dirty="0">
                <a:solidFill>
                  <a:srgbClr val="0E0E0E"/>
                </a:solidFill>
                <a:latin typeface="STSong" panose="02010600040101010101" pitchFamily="2" charset="-122"/>
                <a:ea typeface="STSong" panose="02010600040101010101" pitchFamily="2" charset="-122"/>
              </a:rPr>
              <a:t>Create my own dataset</a:t>
            </a:r>
          </a:p>
        </p:txBody>
      </p:sp>
      <p:sp>
        <p:nvSpPr>
          <p:cNvPr id="4" name="TextBox 3">
            <a:extLst>
              <a:ext uri="{FF2B5EF4-FFF2-40B4-BE49-F238E27FC236}">
                <a16:creationId xmlns:a16="http://schemas.microsoft.com/office/drawing/2014/main" id="{74CC7AFE-D81A-1C3C-EF46-0561CD8EABCC}"/>
              </a:ext>
            </a:extLst>
          </p:cNvPr>
          <p:cNvSpPr txBox="1"/>
          <p:nvPr/>
        </p:nvSpPr>
        <p:spPr>
          <a:xfrm>
            <a:off x="6400800" y="4533900"/>
            <a:ext cx="9144000" cy="4117153"/>
          </a:xfrm>
          <a:prstGeom prst="rect">
            <a:avLst/>
          </a:prstGeom>
          <a:noFill/>
        </p:spPr>
        <p:txBody>
          <a:bodyPr wrap="square">
            <a:spAutoFit/>
          </a:bodyPr>
          <a:lstStyle/>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先手動建一筆</a:t>
            </a:r>
            <a:r>
              <a:rPr lang="en-US" sz="3600" dirty="0">
                <a:solidFill>
                  <a:srgbClr val="0E0E0E"/>
                </a:solidFill>
                <a:effectLst/>
                <a:latin typeface="STSong" panose="02010600040101010101" pitchFamily="2" charset="-122"/>
                <a:ea typeface="STSong" panose="02010600040101010101" pitchFamily="2" charset="-122"/>
              </a:rPr>
              <a:t>dataset，</a:t>
            </a:r>
            <a:r>
              <a:rPr lang="zh-TW" altLang="en-US" sz="3600" dirty="0">
                <a:solidFill>
                  <a:srgbClr val="0E0E0E"/>
                </a:solidFill>
                <a:effectLst/>
                <a:latin typeface="STSong" panose="02010600040101010101" pitchFamily="2" charset="-122"/>
                <a:ea typeface="STSong" panose="02010600040101010101" pitchFamily="2" charset="-122"/>
              </a:rPr>
              <a:t>可能用</a:t>
            </a:r>
            <a:r>
              <a:rPr lang="en-US" sz="3600" dirty="0">
                <a:solidFill>
                  <a:srgbClr val="0E0E0E"/>
                </a:solidFill>
                <a:effectLst/>
                <a:latin typeface="STSong" panose="02010600040101010101" pitchFamily="2" charset="-122"/>
                <a:ea typeface="STSong" panose="02010600040101010101" pitchFamily="2" charset="-122"/>
              </a:rPr>
              <a:t>splice</a:t>
            </a:r>
            <a:r>
              <a:rPr lang="zh-TW" altLang="en-US" sz="3600" dirty="0">
                <a:solidFill>
                  <a:srgbClr val="0E0E0E"/>
                </a:solidFill>
                <a:effectLst/>
                <a:latin typeface="STSong" panose="02010600040101010101" pitchFamily="2" charset="-122"/>
                <a:ea typeface="STSong" panose="02010600040101010101" pitchFamily="2" charset="-122"/>
              </a:rPr>
              <a:t>或者一些業界有名的合成器</a:t>
            </a:r>
            <a:r>
              <a:rPr lang="en-US" sz="3600" dirty="0">
                <a:solidFill>
                  <a:srgbClr val="0E0E0E"/>
                </a:solidFill>
                <a:effectLst/>
                <a:latin typeface="STSong" panose="02010600040101010101" pitchFamily="2" charset="-122"/>
                <a:ea typeface="STSong" panose="02010600040101010101" pitchFamily="2" charset="-122"/>
              </a:rPr>
              <a:t>plugin</a:t>
            </a:r>
            <a:r>
              <a:rPr lang="zh-TW" altLang="en-US" sz="3600" dirty="0">
                <a:solidFill>
                  <a:srgbClr val="0E0E0E"/>
                </a:solidFill>
                <a:effectLst/>
                <a:latin typeface="STSong" panose="02010600040101010101" pitchFamily="2" charset="-122"/>
                <a:ea typeface="STSong" panose="02010600040101010101" pitchFamily="2" charset="-122"/>
              </a:rPr>
              <a:t>的每個音色去建</a:t>
            </a:r>
            <a:r>
              <a:rPr lang="en-US" sz="3600" dirty="0">
                <a:solidFill>
                  <a:srgbClr val="0E0E0E"/>
                </a:solidFill>
                <a:effectLst/>
                <a:latin typeface="STSong" panose="02010600040101010101" pitchFamily="2" charset="-122"/>
                <a:ea typeface="STSong" panose="02010600040101010101" pitchFamily="2" charset="-122"/>
              </a:rPr>
              <a:t>label，</a:t>
            </a:r>
            <a:r>
              <a:rPr lang="zh-TW" altLang="en-US" sz="3600" dirty="0">
                <a:solidFill>
                  <a:srgbClr val="0E0E0E"/>
                </a:solidFill>
                <a:effectLst/>
                <a:latin typeface="STSong" panose="02010600040101010101" pitchFamily="2" charset="-122"/>
                <a:ea typeface="STSong" panose="02010600040101010101" pitchFamily="2" charset="-122"/>
              </a:rPr>
              <a:t>可能花一個寒假把每個音色寫三個最相應的形容詞之類的（啊總共有哪些形容詞這也要事先定義好大小跟範圍）</a:t>
            </a:r>
          </a:p>
        </p:txBody>
      </p:sp>
    </p:spTree>
    <p:extLst>
      <p:ext uri="{BB962C8B-B14F-4D97-AF65-F5344CB8AC3E}">
        <p14:creationId xmlns:p14="http://schemas.microsoft.com/office/powerpoint/2010/main" val="369272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03226-B03D-9199-1D97-9B01E1EAB0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688767-DB76-62FA-DCD6-49B6F1059053}"/>
              </a:ext>
            </a:extLst>
          </p:cNvPr>
          <p:cNvSpPr txBox="1"/>
          <p:nvPr/>
        </p:nvSpPr>
        <p:spPr>
          <a:xfrm>
            <a:off x="6248400" y="1333500"/>
            <a:ext cx="9144000" cy="1569660"/>
          </a:xfrm>
          <a:prstGeom prst="rect">
            <a:avLst/>
          </a:prstGeom>
          <a:noFill/>
        </p:spPr>
        <p:txBody>
          <a:bodyPr wrap="square">
            <a:spAutoFit/>
          </a:bodyPr>
          <a:lstStyle/>
          <a:p>
            <a:r>
              <a:rPr lang="en-US" sz="4800" b="1" dirty="0">
                <a:solidFill>
                  <a:srgbClr val="0E0E0E"/>
                </a:solidFill>
                <a:effectLst/>
                <a:latin typeface="STSong" panose="02010600040101010101" pitchFamily="2" charset="-122"/>
                <a:ea typeface="STSong" panose="02010600040101010101" pitchFamily="2" charset="-122"/>
              </a:rPr>
              <a:t>Changing Thoughts To Duplicate Timbre</a:t>
            </a:r>
            <a:endParaRPr lang="en-US" sz="4800" dirty="0">
              <a:solidFill>
                <a:srgbClr val="0E0E0E"/>
              </a:solidFill>
              <a:effectLst/>
              <a:latin typeface="STSong" panose="02010600040101010101" pitchFamily="2" charset="-122"/>
              <a:ea typeface="STSong" panose="02010600040101010101" pitchFamily="2" charset="-122"/>
            </a:endParaRPr>
          </a:p>
        </p:txBody>
      </p:sp>
      <p:sp>
        <p:nvSpPr>
          <p:cNvPr id="4" name="TextBox 3">
            <a:extLst>
              <a:ext uri="{FF2B5EF4-FFF2-40B4-BE49-F238E27FC236}">
                <a16:creationId xmlns:a16="http://schemas.microsoft.com/office/drawing/2014/main" id="{CC086513-4653-3A08-E392-69DFC83C9598}"/>
              </a:ext>
            </a:extLst>
          </p:cNvPr>
          <p:cNvSpPr txBox="1"/>
          <p:nvPr/>
        </p:nvSpPr>
        <p:spPr>
          <a:xfrm>
            <a:off x="6267091" y="3543300"/>
            <a:ext cx="9144000" cy="5779146"/>
          </a:xfrm>
          <a:prstGeom prst="rect">
            <a:avLst/>
          </a:prstGeom>
          <a:noFill/>
        </p:spPr>
        <p:txBody>
          <a:bodyPr wrap="square">
            <a:spAutoFit/>
          </a:bodyPr>
          <a:lstStyle/>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試著以</a:t>
            </a:r>
            <a:r>
              <a:rPr lang="en-US" altLang="zh-TW" sz="3600" dirty="0">
                <a:solidFill>
                  <a:srgbClr val="0E0E0E"/>
                </a:solidFill>
                <a:effectLst/>
                <a:latin typeface="STSong" panose="02010600040101010101" pitchFamily="2" charset="-122"/>
                <a:ea typeface="STSong" panose="02010600040101010101" pitchFamily="2" charset="-122"/>
              </a:rPr>
              <a:t>eq compressor reverb modulation</a:t>
            </a:r>
            <a:r>
              <a:rPr lang="zh-TW" altLang="en-US" sz="3600" dirty="0">
                <a:solidFill>
                  <a:srgbClr val="0E0E0E"/>
                </a:solidFill>
                <a:effectLst/>
                <a:latin typeface="STSong" panose="02010600040101010101" pitchFamily="2" charset="-122"/>
                <a:ea typeface="STSong" panose="02010600040101010101" pitchFamily="2" charset="-122"/>
              </a:rPr>
              <a:t>各挑幾個最重要的參數去做傳統模型的訓練</a:t>
            </a:r>
            <a:endParaRPr lang="en-US" altLang="zh-TW" sz="3600" dirty="0">
              <a:solidFill>
                <a:srgbClr val="0E0E0E"/>
              </a:solidFill>
              <a:effectLst/>
              <a:latin typeface="STSong" panose="02010600040101010101" pitchFamily="2" charset="-122"/>
              <a:ea typeface="STSong" panose="02010600040101010101" pitchFamily="2" charset="-122"/>
            </a:endParaRPr>
          </a:p>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（時間許可可以延伸到用</a:t>
            </a:r>
            <a:r>
              <a:rPr lang="en-US" altLang="zh-TW" sz="3600" dirty="0" err="1">
                <a:solidFill>
                  <a:srgbClr val="0E0E0E"/>
                </a:solidFill>
                <a:effectLst/>
                <a:latin typeface="STSong" panose="02010600040101010101" pitchFamily="2" charset="-122"/>
                <a:ea typeface="STSong" panose="02010600040101010101" pitchFamily="2" charset="-122"/>
              </a:rPr>
              <a:t>cnn</a:t>
            </a:r>
            <a:r>
              <a:rPr lang="zh-TW" altLang="en-US" sz="3600" dirty="0">
                <a:solidFill>
                  <a:srgbClr val="0E0E0E"/>
                </a:solidFill>
                <a:effectLst/>
                <a:latin typeface="STSong" panose="02010600040101010101" pitchFamily="2" charset="-122"/>
                <a:ea typeface="STSong" panose="02010600040101010101" pitchFamily="2" charset="-122"/>
              </a:rPr>
              <a:t>來做深度學習 但因為這個還要牽扯到每個</a:t>
            </a:r>
            <a:r>
              <a:rPr lang="en-US" altLang="zh-TW" sz="3600" dirty="0">
                <a:solidFill>
                  <a:srgbClr val="0E0E0E"/>
                </a:solidFill>
                <a:effectLst/>
                <a:latin typeface="STSong" panose="02010600040101010101" pitchFamily="2" charset="-122"/>
                <a:ea typeface="STSong" panose="02010600040101010101" pitchFamily="2" charset="-122"/>
              </a:rPr>
              <a:t>epoch</a:t>
            </a:r>
            <a:r>
              <a:rPr lang="zh-TW" altLang="en-US" sz="3600" dirty="0">
                <a:solidFill>
                  <a:srgbClr val="0E0E0E"/>
                </a:solidFill>
                <a:effectLst/>
                <a:latin typeface="STSong" panose="02010600040101010101" pitchFamily="2" charset="-122"/>
                <a:ea typeface="STSong" panose="02010600040101010101" pitchFamily="2" charset="-122"/>
              </a:rPr>
              <a:t>必須把以目前的</a:t>
            </a:r>
            <a:r>
              <a:rPr lang="en-US" altLang="zh-TW" sz="3600" dirty="0">
                <a:solidFill>
                  <a:srgbClr val="0E0E0E"/>
                </a:solidFill>
                <a:effectLst/>
                <a:latin typeface="STSong" panose="02010600040101010101" pitchFamily="2" charset="-122"/>
                <a:ea typeface="STSong" panose="02010600040101010101" pitchFamily="2" charset="-122"/>
              </a:rPr>
              <a:t>weight</a:t>
            </a:r>
            <a:r>
              <a:rPr lang="zh-TW" altLang="en-US" sz="3600" dirty="0">
                <a:solidFill>
                  <a:srgbClr val="0E0E0E"/>
                </a:solidFill>
                <a:effectLst/>
                <a:latin typeface="STSong" panose="02010600040101010101" pitchFamily="2" charset="-122"/>
                <a:ea typeface="STSong" panose="02010600040101010101" pitchFamily="2" charset="-122"/>
              </a:rPr>
              <a:t>算出來的參數去生成出音檔 然後才能用頻譜圖去算</a:t>
            </a:r>
            <a:r>
              <a:rPr lang="en-US" altLang="zh-TW" sz="3600" dirty="0">
                <a:solidFill>
                  <a:srgbClr val="0E0E0E"/>
                </a:solidFill>
                <a:effectLst/>
                <a:latin typeface="STSong" panose="02010600040101010101" pitchFamily="2" charset="-122"/>
                <a:ea typeface="STSong" panose="02010600040101010101" pitchFamily="2" charset="-122"/>
              </a:rPr>
              <a:t>loss function </a:t>
            </a:r>
            <a:r>
              <a:rPr lang="zh-TW" altLang="en-US" sz="3600" dirty="0">
                <a:solidFill>
                  <a:srgbClr val="0E0E0E"/>
                </a:solidFill>
                <a:effectLst/>
                <a:latin typeface="STSong" panose="02010600040101010101" pitchFamily="2" charset="-122"/>
                <a:ea typeface="STSong" panose="02010600040101010101" pitchFamily="2" charset="-122"/>
              </a:rPr>
              <a:t>這會很複雜而且蠻有難度的）</a:t>
            </a:r>
          </a:p>
        </p:txBody>
      </p:sp>
    </p:spTree>
    <p:extLst>
      <p:ext uri="{BB962C8B-B14F-4D97-AF65-F5344CB8AC3E}">
        <p14:creationId xmlns:p14="http://schemas.microsoft.com/office/powerpoint/2010/main" val="307994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0987C4-3D2F-253C-C367-695DC8D900D3}"/>
              </a:ext>
            </a:extLst>
          </p:cNvPr>
          <p:cNvSpPr txBox="1"/>
          <p:nvPr/>
        </p:nvSpPr>
        <p:spPr>
          <a:xfrm>
            <a:off x="6212457" y="3155438"/>
            <a:ext cx="9144000" cy="5779146"/>
          </a:xfrm>
          <a:prstGeom prst="rect">
            <a:avLst/>
          </a:prstGeom>
          <a:noFill/>
        </p:spPr>
        <p:txBody>
          <a:bodyPr wrap="square">
            <a:spAutoFit/>
          </a:bodyPr>
          <a:lstStyle/>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暫時打算直接用</a:t>
            </a:r>
            <a:r>
              <a:rPr lang="en-US" altLang="zh-TW" sz="3600" dirty="0">
                <a:solidFill>
                  <a:srgbClr val="0E0E0E"/>
                </a:solidFill>
                <a:effectLst/>
                <a:latin typeface="STSong" panose="02010600040101010101" pitchFamily="2" charset="-122"/>
                <a:ea typeface="STSong" panose="02010600040101010101" pitchFamily="2" charset="-122"/>
              </a:rPr>
              <a:t>logic pro</a:t>
            </a:r>
            <a:r>
              <a:rPr lang="zh-TW" altLang="en-US" sz="3600" dirty="0">
                <a:solidFill>
                  <a:srgbClr val="0E0E0E"/>
                </a:solidFill>
                <a:effectLst/>
                <a:latin typeface="STSong" panose="02010600040101010101" pitchFamily="2" charset="-122"/>
                <a:ea typeface="STSong" panose="02010600040101010101" pitchFamily="2" charset="-122"/>
              </a:rPr>
              <a:t>的</a:t>
            </a:r>
            <a:r>
              <a:rPr lang="en-US" altLang="zh-TW" sz="3600" dirty="0">
                <a:solidFill>
                  <a:srgbClr val="0E0E0E"/>
                </a:solidFill>
                <a:effectLst/>
                <a:latin typeface="STSong" panose="02010600040101010101" pitchFamily="2" charset="-122"/>
                <a:ea typeface="STSong" panose="02010600040101010101" pitchFamily="2" charset="-122"/>
              </a:rPr>
              <a:t>stock presets</a:t>
            </a:r>
            <a:r>
              <a:rPr lang="zh-TW" altLang="en-US" sz="3600" dirty="0">
                <a:solidFill>
                  <a:srgbClr val="0E0E0E"/>
                </a:solidFill>
                <a:effectLst/>
                <a:latin typeface="STSong" panose="02010600040101010101" pitchFamily="2" charset="-122"/>
                <a:ea typeface="STSong" panose="02010600040101010101" pitchFamily="2" charset="-122"/>
              </a:rPr>
              <a:t>，選一種樂器譬如鋼琴類的</a:t>
            </a:r>
            <a:endParaRPr lang="en-US" altLang="zh-TW" sz="3600" dirty="0">
              <a:solidFill>
                <a:srgbClr val="0E0E0E"/>
              </a:solidFill>
              <a:effectLst/>
              <a:latin typeface="STSong" panose="02010600040101010101" pitchFamily="2" charset="-122"/>
              <a:ea typeface="STSong" panose="02010600040101010101" pitchFamily="2" charset="-122"/>
            </a:endParaRPr>
          </a:p>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先把他個</a:t>
            </a:r>
            <a:r>
              <a:rPr lang="en-US" altLang="zh-TW" sz="3600" dirty="0">
                <a:solidFill>
                  <a:srgbClr val="0E0E0E"/>
                </a:solidFill>
                <a:effectLst/>
                <a:latin typeface="STSong" panose="02010600040101010101" pitchFamily="2" charset="-122"/>
                <a:ea typeface="STSong" panose="02010600040101010101" pitchFamily="2" charset="-122"/>
              </a:rPr>
              <a:t>presets</a:t>
            </a:r>
            <a:r>
              <a:rPr lang="zh-TW" altLang="en-US" sz="3600" dirty="0">
                <a:solidFill>
                  <a:srgbClr val="0E0E0E"/>
                </a:solidFill>
                <a:effectLst/>
                <a:latin typeface="STSong" panose="02010600040101010101" pitchFamily="2" charset="-122"/>
                <a:ea typeface="STSong" panose="02010600040101010101" pitchFamily="2" charset="-122"/>
              </a:rPr>
              <a:t>使用的參數抓出來打算當模型的</a:t>
            </a:r>
            <a:r>
              <a:rPr lang="en-US" altLang="zh-TW" sz="3600" dirty="0">
                <a:solidFill>
                  <a:srgbClr val="0E0E0E"/>
                </a:solidFill>
                <a:effectLst/>
                <a:latin typeface="STSong" panose="02010600040101010101" pitchFamily="2" charset="-122"/>
                <a:ea typeface="STSong" panose="02010600040101010101" pitchFamily="2" charset="-122"/>
              </a:rPr>
              <a:t>feature</a:t>
            </a:r>
            <a:r>
              <a:rPr lang="zh-TW" altLang="en-US" sz="3600" dirty="0">
                <a:solidFill>
                  <a:srgbClr val="0E0E0E"/>
                </a:solidFill>
                <a:effectLst/>
                <a:latin typeface="STSong" panose="02010600040101010101" pitchFamily="2" charset="-122"/>
                <a:ea typeface="STSong" panose="02010600040101010101" pitchFamily="2" charset="-122"/>
              </a:rPr>
              <a:t>、然後設計可能彈基本的單音音階到常見的和弦走向然後跟一些可能合在一起的 （</a:t>
            </a:r>
            <a:r>
              <a:rPr lang="en-US" altLang="zh-TW" sz="3600" dirty="0">
                <a:solidFill>
                  <a:srgbClr val="0E0E0E"/>
                </a:solidFill>
                <a:effectLst/>
                <a:latin typeface="STSong" panose="02010600040101010101" pitchFamily="2" charset="-122"/>
                <a:ea typeface="STSong" panose="02010600040101010101" pitchFamily="2" charset="-122"/>
              </a:rPr>
              <a:t>what’s next: </a:t>
            </a:r>
            <a:r>
              <a:rPr lang="zh-TW" altLang="en-US" sz="3600" dirty="0">
                <a:solidFill>
                  <a:srgbClr val="0E0E0E"/>
                </a:solidFill>
                <a:effectLst/>
                <a:latin typeface="STSong" panose="02010600040101010101" pitchFamily="2" charset="-122"/>
                <a:ea typeface="STSong" panose="02010600040101010101" pitchFamily="2" charset="-122"/>
              </a:rPr>
              <a:t>要怎麼設計、音檔要多長要再花時間好好想）</a:t>
            </a:r>
            <a:endParaRPr lang="en-US" altLang="zh-TW" sz="3600" dirty="0">
              <a:solidFill>
                <a:srgbClr val="0E0E0E"/>
              </a:solidFill>
              <a:effectLst/>
              <a:latin typeface="STSong" panose="02010600040101010101" pitchFamily="2" charset="-122"/>
              <a:ea typeface="STSong" panose="02010600040101010101" pitchFamily="2" charset="-122"/>
            </a:endParaRPr>
          </a:p>
        </p:txBody>
      </p:sp>
      <p:sp>
        <p:nvSpPr>
          <p:cNvPr id="4" name="TextBox 3">
            <a:extLst>
              <a:ext uri="{FF2B5EF4-FFF2-40B4-BE49-F238E27FC236}">
                <a16:creationId xmlns:a16="http://schemas.microsoft.com/office/drawing/2014/main" id="{4BB3F085-2054-5CD5-A01B-8B529B2A85CC}"/>
              </a:ext>
            </a:extLst>
          </p:cNvPr>
          <p:cNvSpPr txBox="1"/>
          <p:nvPr/>
        </p:nvSpPr>
        <p:spPr>
          <a:xfrm>
            <a:off x="6248400" y="1333500"/>
            <a:ext cx="9144000" cy="830997"/>
          </a:xfrm>
          <a:prstGeom prst="rect">
            <a:avLst/>
          </a:prstGeom>
          <a:noFill/>
        </p:spPr>
        <p:txBody>
          <a:bodyPr wrap="square">
            <a:spAutoFit/>
          </a:bodyPr>
          <a:lstStyle/>
          <a:p>
            <a:r>
              <a:rPr lang="en-US" sz="4800" b="1" dirty="0">
                <a:solidFill>
                  <a:srgbClr val="0E0E0E"/>
                </a:solidFill>
                <a:latin typeface="STSong" panose="02010600040101010101" pitchFamily="2" charset="-122"/>
                <a:ea typeface="STSong" panose="02010600040101010101" pitchFamily="2" charset="-122"/>
              </a:rPr>
              <a:t>Create my own dataset</a:t>
            </a:r>
          </a:p>
        </p:txBody>
      </p:sp>
    </p:spTree>
    <p:extLst>
      <p:ext uri="{BB962C8B-B14F-4D97-AF65-F5344CB8AC3E}">
        <p14:creationId xmlns:p14="http://schemas.microsoft.com/office/powerpoint/2010/main" val="97900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CC7D-B029-ADC5-573D-F79411E9FC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4F5E17-42FD-A5F7-21C8-8484C0B550E4}"/>
              </a:ext>
            </a:extLst>
          </p:cNvPr>
          <p:cNvSpPr txBox="1"/>
          <p:nvPr/>
        </p:nvSpPr>
        <p:spPr>
          <a:xfrm>
            <a:off x="6212457" y="3155438"/>
            <a:ext cx="9144000" cy="3286156"/>
          </a:xfrm>
          <a:prstGeom prst="rect">
            <a:avLst/>
          </a:prstGeom>
          <a:noFill/>
        </p:spPr>
        <p:txBody>
          <a:bodyPr wrap="square">
            <a:spAutoFit/>
          </a:bodyPr>
          <a:lstStyle/>
          <a:p>
            <a:pPr>
              <a:lnSpc>
                <a:spcPct val="150000"/>
              </a:lnSpc>
            </a:pPr>
            <a:r>
              <a:rPr lang="zh-TW" altLang="en-US" sz="3600" dirty="0">
                <a:solidFill>
                  <a:srgbClr val="0E0E0E"/>
                </a:solidFill>
                <a:effectLst/>
                <a:latin typeface="STSong" panose="02010600040101010101" pitchFamily="2" charset="-122"/>
                <a:ea typeface="STSong" panose="02010600040101010101" pitchFamily="2" charset="-122"/>
              </a:rPr>
              <a:t>但原則上用這個方法 我就一直用同一組</a:t>
            </a:r>
            <a:r>
              <a:rPr lang="en-US" altLang="zh-TW" sz="3600" dirty="0">
                <a:solidFill>
                  <a:srgbClr val="0E0E0E"/>
                </a:solidFill>
                <a:effectLst/>
                <a:latin typeface="STSong" panose="02010600040101010101" pitchFamily="2" charset="-122"/>
                <a:ea typeface="STSong" panose="02010600040101010101" pitchFamily="2" charset="-122"/>
              </a:rPr>
              <a:t>midi</a:t>
            </a:r>
            <a:r>
              <a:rPr lang="zh-TW" altLang="en-US" sz="3600" dirty="0">
                <a:solidFill>
                  <a:srgbClr val="0E0E0E"/>
                </a:solidFill>
                <a:effectLst/>
                <a:latin typeface="STSong" panose="02010600040101010101" pitchFamily="2" charset="-122"/>
                <a:ea typeface="STSong" panose="02010600040101010101" pitchFamily="2" charset="-122"/>
              </a:rPr>
              <a:t>檔把</a:t>
            </a:r>
            <a:r>
              <a:rPr lang="en-US" altLang="zh-TW" sz="3600" dirty="0">
                <a:solidFill>
                  <a:srgbClr val="0E0E0E"/>
                </a:solidFill>
                <a:effectLst/>
                <a:latin typeface="STSong" panose="02010600040101010101" pitchFamily="2" charset="-122"/>
                <a:ea typeface="STSong" panose="02010600040101010101" pitchFamily="2" charset="-122"/>
              </a:rPr>
              <a:t>presets</a:t>
            </a:r>
            <a:r>
              <a:rPr lang="zh-TW" altLang="en-US" sz="3600" dirty="0">
                <a:solidFill>
                  <a:srgbClr val="0E0E0E"/>
                </a:solidFill>
                <a:effectLst/>
                <a:latin typeface="STSong" panose="02010600040101010101" pitchFamily="2" charset="-122"/>
                <a:ea typeface="STSong" panose="02010600040101010101" pitchFamily="2" charset="-122"/>
              </a:rPr>
              <a:t>每個</a:t>
            </a:r>
            <a:r>
              <a:rPr lang="en-US" altLang="zh-TW" sz="3600" dirty="0">
                <a:solidFill>
                  <a:srgbClr val="0E0E0E"/>
                </a:solidFill>
                <a:effectLst/>
                <a:latin typeface="STSong" panose="02010600040101010101" pitchFamily="2" charset="-122"/>
                <a:ea typeface="STSong" panose="02010600040101010101" pitchFamily="2" charset="-122"/>
              </a:rPr>
              <a:t>plugins</a:t>
            </a:r>
            <a:r>
              <a:rPr lang="zh-TW" altLang="en-US" sz="3600" dirty="0">
                <a:solidFill>
                  <a:srgbClr val="0E0E0E"/>
                </a:solidFill>
                <a:effectLst/>
                <a:latin typeface="STSong" panose="02010600040101010101" pitchFamily="2" charset="-122"/>
                <a:ea typeface="STSong" panose="02010600040101010101" pitchFamily="2" charset="-122"/>
              </a:rPr>
              <a:t>都關掉輸出當成</a:t>
            </a:r>
            <a:r>
              <a:rPr lang="en-US" altLang="zh-TW" sz="3600" dirty="0">
                <a:solidFill>
                  <a:srgbClr val="0E0E0E"/>
                </a:solidFill>
                <a:effectLst/>
                <a:latin typeface="STSong" panose="02010600040101010101" pitchFamily="2" charset="-122"/>
                <a:ea typeface="STSong" panose="02010600040101010101" pitchFamily="2" charset="-122"/>
              </a:rPr>
              <a:t>input</a:t>
            </a:r>
            <a:r>
              <a:rPr lang="zh-TW" altLang="en-US" sz="3600" dirty="0">
                <a:solidFill>
                  <a:srgbClr val="0E0E0E"/>
                </a:solidFill>
                <a:effectLst/>
                <a:latin typeface="STSong" panose="02010600040101010101" pitchFamily="2" charset="-122"/>
                <a:ea typeface="STSong" panose="02010600040101010101" pitchFamily="2" charset="-122"/>
              </a:rPr>
              <a:t>、再開回來當</a:t>
            </a:r>
            <a:r>
              <a:rPr lang="en-US" altLang="zh-TW" sz="3600" dirty="0">
                <a:solidFill>
                  <a:srgbClr val="0E0E0E"/>
                </a:solidFill>
                <a:effectLst/>
                <a:latin typeface="STSong" panose="02010600040101010101" pitchFamily="2" charset="-122"/>
                <a:ea typeface="STSong" panose="02010600040101010101" pitchFamily="2" charset="-122"/>
              </a:rPr>
              <a:t>ground truth </a:t>
            </a:r>
            <a:r>
              <a:rPr lang="zh-TW" altLang="en-US" sz="3600" dirty="0">
                <a:solidFill>
                  <a:srgbClr val="0E0E0E"/>
                </a:solidFill>
                <a:effectLst/>
                <a:latin typeface="STSong" panose="02010600040101010101" pitchFamily="2" charset="-122"/>
                <a:ea typeface="STSong" panose="02010600040101010101" pitchFamily="2" charset="-122"/>
              </a:rPr>
              <a:t>就成功做出一筆</a:t>
            </a:r>
            <a:r>
              <a:rPr lang="en-US" altLang="zh-TW" sz="3600" dirty="0">
                <a:solidFill>
                  <a:srgbClr val="0E0E0E"/>
                </a:solidFill>
                <a:effectLst/>
                <a:latin typeface="STSong" panose="02010600040101010101" pitchFamily="2" charset="-122"/>
                <a:ea typeface="STSong" panose="02010600040101010101" pitchFamily="2" charset="-122"/>
              </a:rPr>
              <a:t>dataset</a:t>
            </a:r>
            <a:r>
              <a:rPr lang="zh-TW" altLang="en-US" sz="3600" dirty="0">
                <a:solidFill>
                  <a:srgbClr val="0E0E0E"/>
                </a:solidFill>
                <a:effectLst/>
                <a:latin typeface="STSong" panose="02010600040101010101" pitchFamily="2" charset="-122"/>
                <a:ea typeface="STSong" panose="02010600040101010101" pitchFamily="2" charset="-122"/>
              </a:rPr>
              <a:t>了</a:t>
            </a:r>
          </a:p>
        </p:txBody>
      </p:sp>
      <p:sp>
        <p:nvSpPr>
          <p:cNvPr id="4" name="TextBox 3">
            <a:extLst>
              <a:ext uri="{FF2B5EF4-FFF2-40B4-BE49-F238E27FC236}">
                <a16:creationId xmlns:a16="http://schemas.microsoft.com/office/drawing/2014/main" id="{68474860-1790-187A-331D-C46BD1DDFC47}"/>
              </a:ext>
            </a:extLst>
          </p:cNvPr>
          <p:cNvSpPr txBox="1"/>
          <p:nvPr/>
        </p:nvSpPr>
        <p:spPr>
          <a:xfrm>
            <a:off x="6248400" y="1333500"/>
            <a:ext cx="9144000" cy="830997"/>
          </a:xfrm>
          <a:prstGeom prst="rect">
            <a:avLst/>
          </a:prstGeom>
          <a:noFill/>
        </p:spPr>
        <p:txBody>
          <a:bodyPr wrap="square">
            <a:spAutoFit/>
          </a:bodyPr>
          <a:lstStyle/>
          <a:p>
            <a:r>
              <a:rPr lang="en-US" sz="4800" b="1" dirty="0">
                <a:solidFill>
                  <a:srgbClr val="0E0E0E"/>
                </a:solidFill>
                <a:latin typeface="STSong" panose="02010600040101010101" pitchFamily="2" charset="-122"/>
                <a:ea typeface="STSong" panose="02010600040101010101" pitchFamily="2" charset="-122"/>
              </a:rPr>
              <a:t>Create my own dataset</a:t>
            </a:r>
          </a:p>
        </p:txBody>
      </p:sp>
    </p:spTree>
    <p:extLst>
      <p:ext uri="{BB962C8B-B14F-4D97-AF65-F5344CB8AC3E}">
        <p14:creationId xmlns:p14="http://schemas.microsoft.com/office/powerpoint/2010/main" val="147351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B3975D-A7BD-2A5B-BD5C-7BE298B0106B}"/>
              </a:ext>
            </a:extLst>
          </p:cNvPr>
          <p:cNvPicPr>
            <a:picLocks noChangeAspect="1"/>
          </p:cNvPicPr>
          <p:nvPr/>
        </p:nvPicPr>
        <p:blipFill>
          <a:blip r:embed="rId2"/>
          <a:stretch>
            <a:fillRect/>
          </a:stretch>
        </p:blipFill>
        <p:spPr>
          <a:xfrm>
            <a:off x="7215995" y="3132730"/>
            <a:ext cx="9335233" cy="4830170"/>
          </a:xfrm>
          <a:prstGeom prst="rect">
            <a:avLst/>
          </a:prstGeom>
        </p:spPr>
      </p:pic>
      <p:sp>
        <p:nvSpPr>
          <p:cNvPr id="4" name="TextBox 3">
            <a:extLst>
              <a:ext uri="{FF2B5EF4-FFF2-40B4-BE49-F238E27FC236}">
                <a16:creationId xmlns:a16="http://schemas.microsoft.com/office/drawing/2014/main" id="{E53DEA03-D7AD-AC4E-1047-FE2210CE49EB}"/>
              </a:ext>
            </a:extLst>
          </p:cNvPr>
          <p:cNvSpPr txBox="1"/>
          <p:nvPr/>
        </p:nvSpPr>
        <p:spPr>
          <a:xfrm>
            <a:off x="7239000" y="1333500"/>
            <a:ext cx="9144000" cy="830997"/>
          </a:xfrm>
          <a:prstGeom prst="rect">
            <a:avLst/>
          </a:prstGeom>
          <a:noFill/>
        </p:spPr>
        <p:txBody>
          <a:bodyPr wrap="square">
            <a:spAutoFit/>
          </a:bodyPr>
          <a:lstStyle/>
          <a:p>
            <a:r>
              <a:rPr lang="en-US" sz="4800" b="1" dirty="0">
                <a:solidFill>
                  <a:srgbClr val="0E0E0E"/>
                </a:solidFill>
                <a:latin typeface="STSong" panose="02010600040101010101" pitchFamily="2" charset="-122"/>
                <a:ea typeface="STSong" panose="02010600040101010101" pitchFamily="2" charset="-122"/>
              </a:rPr>
              <a:t>Related works</a:t>
            </a:r>
          </a:p>
        </p:txBody>
      </p:sp>
    </p:spTree>
    <p:extLst>
      <p:ext uri="{BB962C8B-B14F-4D97-AF65-F5344CB8AC3E}">
        <p14:creationId xmlns:p14="http://schemas.microsoft.com/office/powerpoint/2010/main" val="292957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83CD3-A8EA-7E72-C459-1376923F3488}"/>
              </a:ext>
            </a:extLst>
          </p:cNvPr>
          <p:cNvPicPr>
            <a:picLocks noChangeAspect="1"/>
          </p:cNvPicPr>
          <p:nvPr/>
        </p:nvPicPr>
        <p:blipFill>
          <a:blip r:embed="rId2"/>
          <a:stretch>
            <a:fillRect/>
          </a:stretch>
        </p:blipFill>
        <p:spPr>
          <a:xfrm>
            <a:off x="626391" y="4457700"/>
            <a:ext cx="17035217" cy="4007169"/>
          </a:xfrm>
          <a:prstGeom prst="rect">
            <a:avLst/>
          </a:prstGeom>
        </p:spPr>
      </p:pic>
      <p:sp>
        <p:nvSpPr>
          <p:cNvPr id="3" name="TextBox 2">
            <a:extLst>
              <a:ext uri="{FF2B5EF4-FFF2-40B4-BE49-F238E27FC236}">
                <a16:creationId xmlns:a16="http://schemas.microsoft.com/office/drawing/2014/main" id="{80F52791-1F4F-3300-1C84-DC2C0F2001D8}"/>
              </a:ext>
            </a:extLst>
          </p:cNvPr>
          <p:cNvSpPr txBox="1"/>
          <p:nvPr/>
        </p:nvSpPr>
        <p:spPr>
          <a:xfrm>
            <a:off x="7239000" y="1333500"/>
            <a:ext cx="9144000" cy="830997"/>
          </a:xfrm>
          <a:prstGeom prst="rect">
            <a:avLst/>
          </a:prstGeom>
          <a:noFill/>
        </p:spPr>
        <p:txBody>
          <a:bodyPr wrap="square">
            <a:spAutoFit/>
          </a:bodyPr>
          <a:lstStyle/>
          <a:p>
            <a:r>
              <a:rPr lang="en-US" sz="4800" b="1" dirty="0">
                <a:solidFill>
                  <a:srgbClr val="0E0E0E"/>
                </a:solidFill>
                <a:latin typeface="STSong" panose="02010600040101010101" pitchFamily="2" charset="-122"/>
                <a:ea typeface="STSong" panose="02010600040101010101" pitchFamily="2" charset="-122"/>
              </a:rPr>
              <a:t>What’s next?</a:t>
            </a:r>
          </a:p>
        </p:txBody>
      </p:sp>
    </p:spTree>
    <p:extLst>
      <p:ext uri="{BB962C8B-B14F-4D97-AF65-F5344CB8AC3E}">
        <p14:creationId xmlns:p14="http://schemas.microsoft.com/office/powerpoint/2010/main" val="287016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830</Words>
  <Application>Microsoft Macintosh PowerPoint</Application>
  <PresentationFormat>Custom</PresentationFormat>
  <Paragraphs>102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Libre Baskerville</vt:lpstr>
      <vt:lpstr>STSong</vt:lpstr>
      <vt:lpstr>Calibri</vt:lpstr>
      <vt:lpstr>Public Sans Bold</vt:lpstr>
      <vt:lpstr>Aptos</vt:lpstr>
      <vt:lpstr>Public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Gray Traditional Executive Real Estate Weekly Team Updates Presentation</dc:title>
  <cp:lastModifiedBy>游松澤</cp:lastModifiedBy>
  <cp:revision>18</cp:revision>
  <dcterms:created xsi:type="dcterms:W3CDTF">2006-08-16T00:00:00Z</dcterms:created>
  <dcterms:modified xsi:type="dcterms:W3CDTF">2024-12-18T04:43:37Z</dcterms:modified>
  <dc:identifier>DAGSIRS615U</dc:identifier>
</cp:coreProperties>
</file>